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handoutMasterIdLst>
    <p:handoutMasterId r:id="rId20"/>
  </p:handoutMasterIdLst>
  <p:sldIdLst>
    <p:sldId id="353" r:id="rId5"/>
    <p:sldId id="354" r:id="rId6"/>
    <p:sldId id="326" r:id="rId7"/>
    <p:sldId id="355" r:id="rId8"/>
    <p:sldId id="338" r:id="rId9"/>
    <p:sldId id="308" r:id="rId10"/>
    <p:sldId id="336" r:id="rId11"/>
    <p:sldId id="340" r:id="rId12"/>
    <p:sldId id="275" r:id="rId13"/>
    <p:sldId id="337" r:id="rId14"/>
    <p:sldId id="341" r:id="rId15"/>
    <p:sldId id="343" r:id="rId16"/>
    <p:sldId id="347" r:id="rId17"/>
    <p:sldId id="348" r:id="rId18"/>
    <p:sldId id="352" r:id="rId19"/>
  </p:sldIdLst>
  <p:sldSz cx="9144000" cy="5143500" type="screen16x9"/>
  <p:notesSz cx="6858000" cy="9144000"/>
  <p:defaultTextStyle>
    <a:defPPr>
      <a:defRPr lang="aa-E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ukkainen Karoliina" initials="LK" lastIdx="6" clrIdx="0">
    <p:extLst>
      <p:ext uri="{19B8F6BF-5375-455C-9EA6-DF929625EA0E}">
        <p15:presenceInfo xmlns:p15="http://schemas.microsoft.com/office/powerpoint/2012/main" userId="S-1-5-21-536493931-23127818-1030643854-198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6E"/>
    <a:srgbClr val="3C2B7C"/>
    <a:srgbClr val="009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C8A199-FAB2-030B-2211-13E551E53268}" v="8" dt="2024-08-27T05:48:51.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1120" y="3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779E01-C6EF-C0E3-27E1-F6B1BDE034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a-ET"/>
          </a:p>
        </p:txBody>
      </p:sp>
      <p:sp>
        <p:nvSpPr>
          <p:cNvPr id="3" name="Date Placeholder 2">
            <a:extLst>
              <a:ext uri="{FF2B5EF4-FFF2-40B4-BE49-F238E27FC236}">
                <a16:creationId xmlns:a16="http://schemas.microsoft.com/office/drawing/2014/main" id="{FCB8D50A-320D-4F36-25B2-46A3752FB4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50EFF4-3C34-EB45-9C36-42925F6D1E34}" type="datetimeFigureOut">
              <a:rPr lang="aa-ET" smtClean="0"/>
              <a:t>10/25/2024</a:t>
            </a:fld>
            <a:endParaRPr lang="aa-ET"/>
          </a:p>
        </p:txBody>
      </p:sp>
      <p:sp>
        <p:nvSpPr>
          <p:cNvPr id="4" name="Footer Placeholder 3">
            <a:extLst>
              <a:ext uri="{FF2B5EF4-FFF2-40B4-BE49-F238E27FC236}">
                <a16:creationId xmlns:a16="http://schemas.microsoft.com/office/drawing/2014/main" id="{92FC0FD9-B0D5-D697-8C4C-FD21BC38A0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aa-ET"/>
          </a:p>
        </p:txBody>
      </p:sp>
      <p:sp>
        <p:nvSpPr>
          <p:cNvPr id="5" name="Slide Number Placeholder 4">
            <a:extLst>
              <a:ext uri="{FF2B5EF4-FFF2-40B4-BE49-F238E27FC236}">
                <a16:creationId xmlns:a16="http://schemas.microsoft.com/office/drawing/2014/main" id="{7368F1C8-2361-51F8-54CA-38C62BCC03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940BBC-03D2-A84A-8343-92E208135792}" type="slidenum">
              <a:rPr lang="aa-ET" smtClean="0"/>
              <a:t>‹#›</a:t>
            </a:fld>
            <a:endParaRPr lang="aa-ET"/>
          </a:p>
        </p:txBody>
      </p:sp>
    </p:spTree>
    <p:extLst>
      <p:ext uri="{BB962C8B-B14F-4D97-AF65-F5344CB8AC3E}">
        <p14:creationId xmlns:p14="http://schemas.microsoft.com/office/powerpoint/2010/main" val="26727544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3C2B7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A6D79-7EFC-E1F7-880B-D5568A10477F}"/>
              </a:ext>
            </a:extLst>
          </p:cNvPr>
          <p:cNvSpPr>
            <a:spLocks noGrp="1"/>
          </p:cNvSpPr>
          <p:nvPr>
            <p:ph type="ctrTitle"/>
          </p:nvPr>
        </p:nvSpPr>
        <p:spPr>
          <a:xfrm>
            <a:off x="288758" y="2571750"/>
            <a:ext cx="4158114" cy="1790700"/>
          </a:xfrm>
        </p:spPr>
        <p:txBody>
          <a:bodyPr anchor="ctr">
            <a:normAutofit/>
          </a:bodyPr>
          <a:lstStyle>
            <a:lvl1pPr marL="0" marR="0" indent="0" algn="l" defTabSz="685800" rtl="0" eaLnBrk="1" fontAlgn="auto" latinLnBrk="0" hangingPunct="1">
              <a:lnSpc>
                <a:spcPct val="100000"/>
              </a:lnSpc>
              <a:spcBef>
                <a:spcPct val="0"/>
              </a:spcBef>
              <a:spcAft>
                <a:spcPts val="0"/>
              </a:spcAft>
              <a:buClrTx/>
              <a:buSzTx/>
              <a:buFontTx/>
              <a:buNone/>
              <a:tabLst/>
              <a:defRPr sz="32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pic>
        <p:nvPicPr>
          <p:cNvPr id="3" name="Picture 2" descr="Varha - Varsinais-Suomen hyvinvointialue, Egentilga Finlands välfärdsområde ">
            <a:extLst>
              <a:ext uri="{FF2B5EF4-FFF2-40B4-BE49-F238E27FC236}">
                <a16:creationId xmlns:a16="http://schemas.microsoft.com/office/drawing/2014/main" id="{1954A9D1-5695-4485-B02C-4874622E8E21}"/>
              </a:ext>
            </a:extLst>
          </p:cNvPr>
          <p:cNvPicPr>
            <a:picLocks noChangeAspect="1"/>
          </p:cNvPicPr>
          <p:nvPr userDrawn="1"/>
        </p:nvPicPr>
        <p:blipFill>
          <a:blip r:embed="rId2"/>
          <a:stretch>
            <a:fillRect/>
          </a:stretch>
        </p:blipFill>
        <p:spPr>
          <a:xfrm>
            <a:off x="288756" y="277379"/>
            <a:ext cx="1728669" cy="517431"/>
          </a:xfrm>
          <a:prstGeom prst="rect">
            <a:avLst/>
          </a:prstGeom>
        </p:spPr>
      </p:pic>
      <p:sp>
        <p:nvSpPr>
          <p:cNvPr id="5" name="TextBox 4">
            <a:extLst>
              <a:ext uri="{FF2B5EF4-FFF2-40B4-BE49-F238E27FC236}">
                <a16:creationId xmlns:a16="http://schemas.microsoft.com/office/drawing/2014/main" id="{0C2167A8-7B60-BD1D-2753-33351AFBA9E1}"/>
              </a:ext>
            </a:extLst>
          </p:cNvPr>
          <p:cNvSpPr txBox="1"/>
          <p:nvPr userDrawn="1"/>
        </p:nvSpPr>
        <p:spPr>
          <a:xfrm>
            <a:off x="261931" y="4726255"/>
            <a:ext cx="4184941" cy="230832"/>
          </a:xfrm>
          <a:prstGeom prst="rect">
            <a:avLst/>
          </a:prstGeom>
          <a:noFill/>
        </p:spPr>
        <p:txBody>
          <a:bodyPr wrap="square" rtlCol="0">
            <a:spAutoFit/>
          </a:bodyPr>
          <a:lstStyle/>
          <a:p>
            <a:r>
              <a:rPr lang="en-GB" sz="900" b="0" i="0">
                <a:solidFill>
                  <a:schemeClr val="bg1"/>
                </a:solidFill>
                <a:latin typeface="Arial" panose="020B0604020202020204" pitchFamily="34" charset="0"/>
                <a:cs typeface="Arial" panose="020B0604020202020204" pitchFamily="34" charset="0"/>
              </a:rPr>
              <a:t>Varsinais-Suomen hyvinvointialue • Egentliga Finlands välfärdsområde</a:t>
            </a:r>
            <a:endParaRPr lang="aa-ET" sz="900" b="0" i="0">
              <a:solidFill>
                <a:schemeClr val="bg1"/>
              </a:solidFill>
              <a:latin typeface="Arial" panose="020B0604020202020204" pitchFamily="34" charset="0"/>
              <a:cs typeface="Arial" panose="020B0604020202020204" pitchFamily="34" charset="0"/>
            </a:endParaRPr>
          </a:p>
        </p:txBody>
      </p:sp>
      <p:pic>
        <p:nvPicPr>
          <p:cNvPr id="4" name="Kuva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3045" y="409388"/>
            <a:ext cx="5193176" cy="4324723"/>
          </a:xfrm>
          <a:prstGeom prst="rect">
            <a:avLst/>
          </a:prstGeom>
        </p:spPr>
      </p:pic>
      <p:sp>
        <p:nvSpPr>
          <p:cNvPr id="6" name="Päivämäärän paikkamerkki 5"/>
          <p:cNvSpPr>
            <a:spLocks noGrp="1"/>
          </p:cNvSpPr>
          <p:nvPr>
            <p:ph type="dt" sz="half" idx="10"/>
          </p:nvPr>
        </p:nvSpPr>
        <p:spPr/>
        <p:txBody>
          <a:bodyPr/>
          <a:lstStyle/>
          <a:p>
            <a:fld id="{5E968E5D-1947-8049-8662-B11007AD2347}" type="datetimeFigureOut">
              <a:rPr lang="aa-ET" smtClean="0"/>
              <a:t>10/25/2024</a:t>
            </a:fld>
            <a:endParaRPr lang="aa-ET"/>
          </a:p>
        </p:txBody>
      </p:sp>
      <p:sp>
        <p:nvSpPr>
          <p:cNvPr id="7" name="Alatunnisteen paikkamerkki 6"/>
          <p:cNvSpPr>
            <a:spLocks noGrp="1"/>
          </p:cNvSpPr>
          <p:nvPr>
            <p:ph type="ftr" sz="quarter" idx="11"/>
          </p:nvPr>
        </p:nvSpPr>
        <p:spPr/>
        <p:txBody>
          <a:bodyPr/>
          <a:lstStyle/>
          <a:p>
            <a:endParaRPr lang="aa-ET"/>
          </a:p>
        </p:txBody>
      </p:sp>
      <p:sp>
        <p:nvSpPr>
          <p:cNvPr id="8" name="Dian numeron paikkamerkki 7"/>
          <p:cNvSpPr>
            <a:spLocks noGrp="1"/>
          </p:cNvSpPr>
          <p:nvPr>
            <p:ph type="sldNum" sz="quarter" idx="12"/>
          </p:nvPr>
        </p:nvSpPr>
        <p:spPr/>
        <p:txBody>
          <a:bodyPr/>
          <a:lstStyle/>
          <a:p>
            <a:fld id="{EB4C7672-3E82-8244-8E55-14A7E22784BE}" type="slidenum">
              <a:rPr lang="aa-ET" smtClean="0"/>
              <a:t>‹#›</a:t>
            </a:fld>
            <a:endParaRPr lang="aa-ET"/>
          </a:p>
        </p:txBody>
      </p:sp>
    </p:spTree>
    <p:extLst>
      <p:ext uri="{BB962C8B-B14F-4D97-AF65-F5344CB8AC3E}">
        <p14:creationId xmlns:p14="http://schemas.microsoft.com/office/powerpoint/2010/main" val="314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5DFC8A-14E2-9F7E-87D7-A3274FF21A23}"/>
              </a:ext>
            </a:extLst>
          </p:cNvPr>
          <p:cNvSpPr/>
          <p:nvPr userDrawn="1"/>
        </p:nvSpPr>
        <p:spPr>
          <a:xfrm>
            <a:off x="0" y="0"/>
            <a:ext cx="9144000" cy="5143500"/>
          </a:xfrm>
          <a:prstGeom prst="rect">
            <a:avLst/>
          </a:prstGeom>
          <a:solidFill>
            <a:srgbClr val="3C2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 name="Title 1">
            <a:extLst>
              <a:ext uri="{FF2B5EF4-FFF2-40B4-BE49-F238E27FC236}">
                <a16:creationId xmlns:a16="http://schemas.microsoft.com/office/drawing/2014/main" id="{87CA6D79-7EFC-E1F7-880B-D5568A10477F}"/>
              </a:ext>
            </a:extLst>
          </p:cNvPr>
          <p:cNvSpPr>
            <a:spLocks noGrp="1"/>
          </p:cNvSpPr>
          <p:nvPr>
            <p:ph type="ctrTitle"/>
          </p:nvPr>
        </p:nvSpPr>
        <p:spPr>
          <a:xfrm>
            <a:off x="288758" y="2073805"/>
            <a:ext cx="6858000" cy="1790700"/>
          </a:xfrm>
        </p:spPr>
        <p:txBody>
          <a:bodyPr anchor="ctr">
            <a:normAutofit/>
          </a:bodyPr>
          <a:lstStyle>
            <a:lvl1pPr algn="l">
              <a:lnSpc>
                <a:spcPct val="100000"/>
              </a:lnSpc>
              <a:defRPr sz="4000" b="1" i="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aa-ET"/>
          </a:p>
        </p:txBody>
      </p:sp>
      <p:pic>
        <p:nvPicPr>
          <p:cNvPr id="3" name="Picture 2" descr="Varha - Varsinais-Suomen hyvinvointialue, Egentilga Finlands välfärdsområde ">
            <a:extLst>
              <a:ext uri="{FF2B5EF4-FFF2-40B4-BE49-F238E27FC236}">
                <a16:creationId xmlns:a16="http://schemas.microsoft.com/office/drawing/2014/main" id="{3244DE5C-CE17-9ADB-F8FD-247393D25B51}"/>
              </a:ext>
            </a:extLst>
          </p:cNvPr>
          <p:cNvPicPr>
            <a:picLocks noChangeAspect="1"/>
          </p:cNvPicPr>
          <p:nvPr userDrawn="1"/>
        </p:nvPicPr>
        <p:blipFill>
          <a:blip r:embed="rId2"/>
          <a:stretch>
            <a:fillRect/>
          </a:stretch>
        </p:blipFill>
        <p:spPr>
          <a:xfrm>
            <a:off x="288756" y="277379"/>
            <a:ext cx="1728669" cy="517431"/>
          </a:xfrm>
          <a:prstGeom prst="rect">
            <a:avLst/>
          </a:prstGeom>
        </p:spPr>
      </p:pic>
      <p:sp>
        <p:nvSpPr>
          <p:cNvPr id="5" name="TextBox 4">
            <a:extLst>
              <a:ext uri="{FF2B5EF4-FFF2-40B4-BE49-F238E27FC236}">
                <a16:creationId xmlns:a16="http://schemas.microsoft.com/office/drawing/2014/main" id="{5CD2D5F3-79D0-35B1-2B19-11E970AE5BC3}"/>
              </a:ext>
            </a:extLst>
          </p:cNvPr>
          <p:cNvSpPr txBox="1"/>
          <p:nvPr userDrawn="1"/>
        </p:nvSpPr>
        <p:spPr>
          <a:xfrm>
            <a:off x="261931" y="4726255"/>
            <a:ext cx="4184941" cy="230832"/>
          </a:xfrm>
          <a:prstGeom prst="rect">
            <a:avLst/>
          </a:prstGeom>
          <a:noFill/>
        </p:spPr>
        <p:txBody>
          <a:bodyPr wrap="square" rtlCol="0">
            <a:spAutoFit/>
          </a:bodyPr>
          <a:lstStyle/>
          <a:p>
            <a:r>
              <a:rPr lang="en-GB" sz="900" b="0" i="0">
                <a:solidFill>
                  <a:schemeClr val="bg1"/>
                </a:solidFill>
                <a:latin typeface="Arial" panose="020B0604020202020204" pitchFamily="34" charset="0"/>
                <a:cs typeface="Arial" panose="020B0604020202020204" pitchFamily="34" charset="0"/>
              </a:rPr>
              <a:t>Varsinais-Suomen hyvinvointialue • Egentliga Finlands välfärdsområde</a:t>
            </a:r>
            <a:endParaRPr lang="aa-ET" sz="90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20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288755" y="344410"/>
            <a:ext cx="8601075" cy="812067"/>
          </a:xfrm>
        </p:spPr>
        <p:txBody>
          <a:bodyPr anchor="ctr">
            <a:noAutofit/>
          </a:bodyPr>
          <a:lstStyle>
            <a:lvl1pPr algn="l">
              <a:lnSpc>
                <a:spcPct val="100000"/>
              </a:lnSpc>
              <a:defRPr sz="2400" b="1" i="0">
                <a:solidFill>
                  <a:srgbClr val="3C2B7C"/>
                </a:solidFill>
                <a:latin typeface="Arial" panose="020B0604020202020204" pitchFamily="34" charset="0"/>
                <a:cs typeface="Arial" panose="020B0604020202020204" pitchFamily="34" charset="0"/>
              </a:defRPr>
            </a:lvl1pPr>
          </a:lstStyle>
          <a:p>
            <a:r>
              <a:rPr lang="en-GB"/>
              <a:t>Click to edit Master title style</a:t>
            </a:r>
            <a:endParaRPr lang="aa-ET"/>
          </a:p>
        </p:txBody>
      </p:sp>
      <p:pic>
        <p:nvPicPr>
          <p:cNvPr id="6" name="Picture 5" descr="Varha logo">
            <a:extLst>
              <a:ext uri="{FF2B5EF4-FFF2-40B4-BE49-F238E27FC236}">
                <a16:creationId xmlns:a16="http://schemas.microsoft.com/office/drawing/2014/main" id="{7E6651AA-666B-8440-4B97-317739951C85}"/>
              </a:ext>
            </a:extLst>
          </p:cNvPr>
          <p:cNvPicPr>
            <a:picLocks noChangeAspect="1"/>
          </p:cNvPicPr>
          <p:nvPr userDrawn="1"/>
        </p:nvPicPr>
        <p:blipFill>
          <a:blip r:embed="rId2"/>
          <a:stretch>
            <a:fillRect/>
          </a:stretch>
        </p:blipFill>
        <p:spPr>
          <a:xfrm>
            <a:off x="8219515" y="4701864"/>
            <a:ext cx="736793" cy="292032"/>
          </a:xfrm>
          <a:prstGeom prst="rect">
            <a:avLst/>
          </a:prstGeom>
        </p:spPr>
      </p:pic>
      <p:sp>
        <p:nvSpPr>
          <p:cNvPr id="3" name="Text Placeholder 3">
            <a:extLst>
              <a:ext uri="{FF2B5EF4-FFF2-40B4-BE49-F238E27FC236}">
                <a16:creationId xmlns:a16="http://schemas.microsoft.com/office/drawing/2014/main" id="{A83E7AB3-CAA3-1A7D-4864-370F10054644}"/>
              </a:ext>
            </a:extLst>
          </p:cNvPr>
          <p:cNvSpPr>
            <a:spLocks noGrp="1"/>
          </p:cNvSpPr>
          <p:nvPr>
            <p:ph type="body" sz="quarter" idx="14" hasCustomPrompt="1"/>
          </p:nvPr>
        </p:nvSpPr>
        <p:spPr>
          <a:xfrm>
            <a:off x="288753" y="1368000"/>
            <a:ext cx="8609713" cy="3209925"/>
          </a:xfrm>
        </p:spPr>
        <p:txBody>
          <a:bodyPr>
            <a:normAutofit/>
          </a:bodyPr>
          <a:lstStyle>
            <a:lvl1pPr>
              <a:buClr>
                <a:schemeClr val="bg2"/>
              </a:buClr>
              <a:defRPr sz="2000" b="0" i="0">
                <a:latin typeface="Arial" panose="020B0604020202020204" pitchFamily="34" charset="0"/>
                <a:cs typeface="Arial" panose="020B0604020202020204" pitchFamily="34" charset="0"/>
              </a:defRPr>
            </a:lvl1pPr>
            <a:lvl2pPr>
              <a:buClr>
                <a:srgbClr val="3C2B7C"/>
              </a:buClr>
              <a:defRPr sz="1200" b="0" i="0">
                <a:latin typeface="Arial" panose="020B0604020202020204" pitchFamily="34" charset="0"/>
                <a:cs typeface="Arial" panose="020B0604020202020204" pitchFamily="34" charset="0"/>
              </a:defRPr>
            </a:lvl2pPr>
            <a:lvl3pPr>
              <a:buClr>
                <a:srgbClr val="3C2B7C"/>
              </a:buClr>
              <a:defRPr sz="1100" b="0" i="0">
                <a:latin typeface="Arial" panose="020B0604020202020204" pitchFamily="34" charset="0"/>
                <a:cs typeface="Arial" panose="020B0604020202020204" pitchFamily="34" charset="0"/>
              </a:defRPr>
            </a:lvl3pPr>
            <a:lvl4pPr>
              <a:buClr>
                <a:srgbClr val="3C2B7C"/>
              </a:buClr>
              <a:defRPr sz="1050" b="0" i="0">
                <a:latin typeface="Arial" panose="020B0604020202020204" pitchFamily="34" charset="0"/>
                <a:cs typeface="Arial" panose="020B0604020202020204" pitchFamily="34" charset="0"/>
              </a:defRPr>
            </a:lvl4pPr>
            <a:lvl5pPr>
              <a:buClr>
                <a:srgbClr val="3C2B7C"/>
              </a:buClr>
              <a:defRPr sz="1050" b="0" i="0">
                <a:latin typeface="Arial" panose="020B0604020202020204" pitchFamily="34" charset="0"/>
                <a:cs typeface="Arial" panose="020B0604020202020204" pitchFamily="34" charset="0"/>
              </a:defRPr>
            </a:lvl5pPr>
          </a:lstStyle>
          <a:p>
            <a:pPr lvl="0"/>
            <a:r>
              <a:rPr lang="en-GB"/>
              <a:t>Click to add text</a:t>
            </a:r>
          </a:p>
        </p:txBody>
      </p:sp>
      <p:sp>
        <p:nvSpPr>
          <p:cNvPr id="2" name="TextBox 1">
            <a:extLst>
              <a:ext uri="{FF2B5EF4-FFF2-40B4-BE49-F238E27FC236}">
                <a16:creationId xmlns:a16="http://schemas.microsoft.com/office/drawing/2014/main" id="{58B0C437-2B09-A68F-0773-21F9212077D7}"/>
              </a:ext>
            </a:extLst>
          </p:cNvPr>
          <p:cNvSpPr txBox="1"/>
          <p:nvPr userDrawn="1"/>
        </p:nvSpPr>
        <p:spPr>
          <a:xfrm>
            <a:off x="261931" y="4726255"/>
            <a:ext cx="4184941" cy="230832"/>
          </a:xfrm>
          <a:prstGeom prst="rect">
            <a:avLst/>
          </a:prstGeom>
          <a:noFill/>
        </p:spPr>
        <p:txBody>
          <a:bodyPr wrap="square" rtlCol="0">
            <a:spAutoFit/>
          </a:bodyPr>
          <a:lstStyle/>
          <a:p>
            <a:r>
              <a:rPr lang="en-GB" sz="900" b="0" i="0">
                <a:solidFill>
                  <a:schemeClr val="tx1"/>
                </a:solidFill>
                <a:latin typeface="Arial" panose="020B0604020202020204" pitchFamily="34" charset="0"/>
                <a:cs typeface="Arial" panose="020B0604020202020204" pitchFamily="34" charset="0"/>
              </a:rPr>
              <a:t>Varsinais-Suomen hyvinvointialue • Egentliga Finlands välfärdsområde</a:t>
            </a:r>
            <a:endParaRPr lang="aa-ET" sz="900" b="0" i="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39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288755" y="344410"/>
            <a:ext cx="8601075" cy="812067"/>
          </a:xfrm>
        </p:spPr>
        <p:txBody>
          <a:bodyPr anchor="ctr">
            <a:noAutofit/>
          </a:bodyPr>
          <a:lstStyle>
            <a:lvl1pPr algn="l">
              <a:lnSpc>
                <a:spcPct val="100000"/>
              </a:lnSpc>
              <a:defRPr sz="2400" b="1" i="0">
                <a:solidFill>
                  <a:srgbClr val="3C2B7C"/>
                </a:solidFill>
                <a:latin typeface="Arial" panose="020B0604020202020204" pitchFamily="34" charset="0"/>
                <a:cs typeface="Arial" panose="020B0604020202020204" pitchFamily="34" charset="0"/>
              </a:defRPr>
            </a:lvl1pPr>
          </a:lstStyle>
          <a:p>
            <a:r>
              <a:rPr lang="en-GB"/>
              <a:t>Click to edit Master title style</a:t>
            </a:r>
            <a:endParaRPr lang="aa-ET"/>
          </a:p>
        </p:txBody>
      </p:sp>
      <p:pic>
        <p:nvPicPr>
          <p:cNvPr id="6" name="Picture 5" descr="Varha logo">
            <a:extLst>
              <a:ext uri="{FF2B5EF4-FFF2-40B4-BE49-F238E27FC236}">
                <a16:creationId xmlns:a16="http://schemas.microsoft.com/office/drawing/2014/main" id="{7E6651AA-666B-8440-4B97-317739951C85}"/>
              </a:ext>
            </a:extLst>
          </p:cNvPr>
          <p:cNvPicPr>
            <a:picLocks noChangeAspect="1"/>
          </p:cNvPicPr>
          <p:nvPr userDrawn="1"/>
        </p:nvPicPr>
        <p:blipFill>
          <a:blip r:embed="rId2"/>
          <a:stretch>
            <a:fillRect/>
          </a:stretch>
        </p:blipFill>
        <p:spPr>
          <a:xfrm>
            <a:off x="8219515" y="4701864"/>
            <a:ext cx="736793" cy="292032"/>
          </a:xfrm>
          <a:prstGeom prst="rect">
            <a:avLst/>
          </a:prstGeom>
        </p:spPr>
      </p:pic>
      <p:sp>
        <p:nvSpPr>
          <p:cNvPr id="2" name="Text Placeholder 4">
            <a:extLst>
              <a:ext uri="{FF2B5EF4-FFF2-40B4-BE49-F238E27FC236}">
                <a16:creationId xmlns:a16="http://schemas.microsoft.com/office/drawing/2014/main" id="{2D502719-5FAF-7F13-0BB7-A332466DB372}"/>
              </a:ext>
            </a:extLst>
          </p:cNvPr>
          <p:cNvSpPr>
            <a:spLocks noGrp="1"/>
          </p:cNvSpPr>
          <p:nvPr>
            <p:ph type="body" sz="quarter" idx="12" hasCustomPrompt="1"/>
          </p:nvPr>
        </p:nvSpPr>
        <p:spPr>
          <a:xfrm>
            <a:off x="4704889" y="1371599"/>
            <a:ext cx="4184942" cy="3119967"/>
          </a:xfrm>
        </p:spPr>
        <p:txBody>
          <a:bodyPr>
            <a:normAutofit/>
          </a:bodyPr>
          <a:lstStyle>
            <a:lvl1pPr marL="0" indent="0">
              <a:buClr>
                <a:schemeClr val="bg2"/>
              </a:buClr>
              <a:buNone/>
              <a:defRPr sz="2000" b="0" i="0">
                <a:solidFill>
                  <a:schemeClr val="tx1"/>
                </a:solidFill>
                <a:latin typeface="Arial" panose="020B0604020202020204" pitchFamily="34" charset="0"/>
                <a:cs typeface="Arial" panose="020B0604020202020204" pitchFamily="34" charset="0"/>
              </a:defRPr>
            </a:lvl1pPr>
            <a:lvl2pPr>
              <a:buClr>
                <a:srgbClr val="3C2B7C"/>
              </a:buClr>
              <a:defRPr b="0" i="0">
                <a:latin typeface="Arial" panose="020B0604020202020204" pitchFamily="34" charset="0"/>
                <a:cs typeface="Arial" panose="020B0604020202020204" pitchFamily="34" charset="0"/>
              </a:defRPr>
            </a:lvl2pPr>
            <a:lvl3pPr>
              <a:buClr>
                <a:srgbClr val="3C2B7C"/>
              </a:buClr>
              <a:defRPr b="0" i="0">
                <a:latin typeface="Arial" panose="020B0604020202020204" pitchFamily="34" charset="0"/>
                <a:cs typeface="Arial" panose="020B0604020202020204" pitchFamily="34" charset="0"/>
              </a:defRPr>
            </a:lvl3pPr>
            <a:lvl4pPr>
              <a:buClr>
                <a:srgbClr val="3C2B7C"/>
              </a:buClr>
              <a:defRPr b="0" i="0">
                <a:latin typeface="Arial" panose="020B0604020202020204" pitchFamily="34" charset="0"/>
                <a:cs typeface="Arial" panose="020B0604020202020204" pitchFamily="34" charset="0"/>
              </a:defRPr>
            </a:lvl4pPr>
            <a:lvl5pPr>
              <a:buClr>
                <a:srgbClr val="3C2B7C"/>
              </a:buClr>
              <a:defRPr b="0" i="0">
                <a:latin typeface="Arial" panose="020B0604020202020204" pitchFamily="34" charset="0"/>
                <a:cs typeface="Arial" panose="020B0604020202020204" pitchFamily="34" charset="0"/>
              </a:defRPr>
            </a:lvl5pPr>
          </a:lstStyle>
          <a:p>
            <a:pPr lvl="0"/>
            <a:r>
              <a:rPr lang="en-GB"/>
              <a:t>Click to add text</a:t>
            </a:r>
          </a:p>
        </p:txBody>
      </p:sp>
      <p:sp>
        <p:nvSpPr>
          <p:cNvPr id="3" name="Text Placeholder 4">
            <a:extLst>
              <a:ext uri="{FF2B5EF4-FFF2-40B4-BE49-F238E27FC236}">
                <a16:creationId xmlns:a16="http://schemas.microsoft.com/office/drawing/2014/main" id="{F7A404EF-7A29-4A24-84C6-C658C872A844}"/>
              </a:ext>
            </a:extLst>
          </p:cNvPr>
          <p:cNvSpPr>
            <a:spLocks noGrp="1"/>
          </p:cNvSpPr>
          <p:nvPr>
            <p:ph type="body" sz="quarter" idx="13" hasCustomPrompt="1"/>
          </p:nvPr>
        </p:nvSpPr>
        <p:spPr>
          <a:xfrm>
            <a:off x="288755" y="1371599"/>
            <a:ext cx="4184942" cy="3119967"/>
          </a:xfrm>
        </p:spPr>
        <p:txBody>
          <a:bodyPr>
            <a:normAutofit/>
          </a:bodyPr>
          <a:lstStyle>
            <a:lvl1pPr marL="0" indent="0">
              <a:buClr>
                <a:schemeClr val="bg2"/>
              </a:buClr>
              <a:buNone/>
              <a:defRPr sz="2000" b="0" i="0">
                <a:solidFill>
                  <a:schemeClr val="tx1"/>
                </a:solidFill>
                <a:latin typeface="Arial" panose="020B0604020202020204" pitchFamily="34" charset="0"/>
                <a:cs typeface="Arial" panose="020B0604020202020204" pitchFamily="34" charset="0"/>
              </a:defRPr>
            </a:lvl1pPr>
            <a:lvl2pPr>
              <a:buClr>
                <a:srgbClr val="3C2B7C"/>
              </a:buClr>
              <a:defRPr b="0" i="0">
                <a:latin typeface="Arial" panose="020B0604020202020204" pitchFamily="34" charset="0"/>
                <a:cs typeface="Arial" panose="020B0604020202020204" pitchFamily="34" charset="0"/>
              </a:defRPr>
            </a:lvl2pPr>
            <a:lvl3pPr>
              <a:buClr>
                <a:srgbClr val="3C2B7C"/>
              </a:buClr>
              <a:defRPr b="0" i="0">
                <a:latin typeface="Arial" panose="020B0604020202020204" pitchFamily="34" charset="0"/>
                <a:cs typeface="Arial" panose="020B0604020202020204" pitchFamily="34" charset="0"/>
              </a:defRPr>
            </a:lvl3pPr>
            <a:lvl4pPr>
              <a:buClr>
                <a:srgbClr val="3C2B7C"/>
              </a:buClr>
              <a:defRPr b="0" i="0">
                <a:latin typeface="Arial" panose="020B0604020202020204" pitchFamily="34" charset="0"/>
                <a:cs typeface="Arial" panose="020B0604020202020204" pitchFamily="34" charset="0"/>
              </a:defRPr>
            </a:lvl4pPr>
            <a:lvl5pPr>
              <a:buClr>
                <a:srgbClr val="3C2B7C"/>
              </a:buClr>
              <a:defRPr b="0" i="0">
                <a:latin typeface="Arial" panose="020B0604020202020204" pitchFamily="34" charset="0"/>
                <a:cs typeface="Arial" panose="020B0604020202020204" pitchFamily="34" charset="0"/>
              </a:defRPr>
            </a:lvl5pPr>
          </a:lstStyle>
          <a:p>
            <a:pPr lvl="0"/>
            <a:r>
              <a:rPr lang="en-GB"/>
              <a:t>Click to add text</a:t>
            </a:r>
          </a:p>
        </p:txBody>
      </p:sp>
      <p:sp>
        <p:nvSpPr>
          <p:cNvPr id="4" name="TextBox 3">
            <a:extLst>
              <a:ext uri="{FF2B5EF4-FFF2-40B4-BE49-F238E27FC236}">
                <a16:creationId xmlns:a16="http://schemas.microsoft.com/office/drawing/2014/main" id="{CB64B76B-6347-F6B9-B4FD-6A7AC5DAA95F}"/>
              </a:ext>
            </a:extLst>
          </p:cNvPr>
          <p:cNvSpPr txBox="1"/>
          <p:nvPr userDrawn="1"/>
        </p:nvSpPr>
        <p:spPr>
          <a:xfrm>
            <a:off x="261931" y="4726255"/>
            <a:ext cx="4184941" cy="230832"/>
          </a:xfrm>
          <a:prstGeom prst="rect">
            <a:avLst/>
          </a:prstGeom>
          <a:noFill/>
        </p:spPr>
        <p:txBody>
          <a:bodyPr wrap="square" rtlCol="0">
            <a:spAutoFit/>
          </a:bodyPr>
          <a:lstStyle/>
          <a:p>
            <a:r>
              <a:rPr lang="en-GB" sz="900" b="0" i="0">
                <a:solidFill>
                  <a:schemeClr val="tx1"/>
                </a:solidFill>
                <a:latin typeface="Arial" panose="020B0604020202020204" pitchFamily="34" charset="0"/>
                <a:cs typeface="Arial" panose="020B0604020202020204" pitchFamily="34" charset="0"/>
              </a:rPr>
              <a:t>Varsinais-Suomen hyvinvointialue • Egentliga Finlands välfärdsområde</a:t>
            </a:r>
            <a:endParaRPr lang="aa-ET" sz="900" b="0" i="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26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288755" y="344410"/>
            <a:ext cx="8601075" cy="812067"/>
          </a:xfrm>
        </p:spPr>
        <p:txBody>
          <a:bodyPr anchor="ctr">
            <a:noAutofit/>
          </a:bodyPr>
          <a:lstStyle>
            <a:lvl1pPr algn="l">
              <a:lnSpc>
                <a:spcPct val="100000"/>
              </a:lnSpc>
              <a:defRPr sz="2400" b="1" i="0">
                <a:solidFill>
                  <a:srgbClr val="3C2B7C"/>
                </a:solidFill>
                <a:latin typeface="Arial" panose="020B0604020202020204" pitchFamily="34" charset="0"/>
                <a:cs typeface="Arial" panose="020B0604020202020204" pitchFamily="34" charset="0"/>
              </a:defRPr>
            </a:lvl1pPr>
          </a:lstStyle>
          <a:p>
            <a:r>
              <a:rPr lang="en-GB"/>
              <a:t>Click to edit Master title style</a:t>
            </a:r>
            <a:endParaRPr lang="aa-ET"/>
          </a:p>
        </p:txBody>
      </p:sp>
      <p:pic>
        <p:nvPicPr>
          <p:cNvPr id="6" name="Picture 5" descr="Varha logo">
            <a:extLst>
              <a:ext uri="{FF2B5EF4-FFF2-40B4-BE49-F238E27FC236}">
                <a16:creationId xmlns:a16="http://schemas.microsoft.com/office/drawing/2014/main" id="{7E6651AA-666B-8440-4B97-317739951C85}"/>
              </a:ext>
            </a:extLst>
          </p:cNvPr>
          <p:cNvPicPr>
            <a:picLocks noChangeAspect="1"/>
          </p:cNvPicPr>
          <p:nvPr userDrawn="1"/>
        </p:nvPicPr>
        <p:blipFill>
          <a:blip r:embed="rId2"/>
          <a:stretch>
            <a:fillRect/>
          </a:stretch>
        </p:blipFill>
        <p:spPr>
          <a:xfrm>
            <a:off x="8219515" y="4701864"/>
            <a:ext cx="736793" cy="292032"/>
          </a:xfrm>
          <a:prstGeom prst="rect">
            <a:avLst/>
          </a:prstGeom>
        </p:spPr>
      </p:pic>
      <p:sp>
        <p:nvSpPr>
          <p:cNvPr id="4" name="Rectangle 3">
            <a:extLst>
              <a:ext uri="{FF2B5EF4-FFF2-40B4-BE49-F238E27FC236}">
                <a16:creationId xmlns:a16="http://schemas.microsoft.com/office/drawing/2014/main" id="{1ADD6417-D490-3746-6576-906E6C71C158}"/>
              </a:ext>
            </a:extLst>
          </p:cNvPr>
          <p:cNvSpPr/>
          <p:nvPr userDrawn="1"/>
        </p:nvSpPr>
        <p:spPr>
          <a:xfrm>
            <a:off x="4704889" y="1367366"/>
            <a:ext cx="4184941" cy="31199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ln>
                <a:noFill/>
              </a:ln>
            </a:endParaRPr>
          </a:p>
        </p:txBody>
      </p:sp>
      <p:sp>
        <p:nvSpPr>
          <p:cNvPr id="5" name="Text Placeholder 3">
            <a:extLst>
              <a:ext uri="{FF2B5EF4-FFF2-40B4-BE49-F238E27FC236}">
                <a16:creationId xmlns:a16="http://schemas.microsoft.com/office/drawing/2014/main" id="{8AF85DA5-D035-63BF-0B0F-9AA288AAAEA3}"/>
              </a:ext>
            </a:extLst>
          </p:cNvPr>
          <p:cNvSpPr>
            <a:spLocks noGrp="1"/>
          </p:cNvSpPr>
          <p:nvPr>
            <p:ph type="body" sz="quarter" idx="15" hasCustomPrompt="1"/>
          </p:nvPr>
        </p:nvSpPr>
        <p:spPr>
          <a:xfrm>
            <a:off x="288753" y="1368000"/>
            <a:ext cx="4150359" cy="3209925"/>
          </a:xfrm>
        </p:spPr>
        <p:txBody>
          <a:bodyPr>
            <a:normAutofit/>
          </a:bodyPr>
          <a:lstStyle>
            <a:lvl1pPr>
              <a:buClr>
                <a:schemeClr val="bg2"/>
              </a:buClr>
              <a:defRPr sz="2000" b="0" i="0">
                <a:latin typeface="Arial" panose="020B0604020202020204" pitchFamily="34" charset="0"/>
                <a:cs typeface="Arial" panose="020B0604020202020204" pitchFamily="34" charset="0"/>
              </a:defRPr>
            </a:lvl1pPr>
            <a:lvl2pPr>
              <a:buClr>
                <a:srgbClr val="3C2B7C"/>
              </a:buClr>
              <a:defRPr sz="1200" b="0" i="0">
                <a:latin typeface="Arial" panose="020B0604020202020204" pitchFamily="34" charset="0"/>
                <a:cs typeface="Arial" panose="020B0604020202020204" pitchFamily="34" charset="0"/>
              </a:defRPr>
            </a:lvl2pPr>
            <a:lvl3pPr>
              <a:buClr>
                <a:srgbClr val="3C2B7C"/>
              </a:buClr>
              <a:defRPr sz="1100" b="0" i="0">
                <a:latin typeface="Arial" panose="020B0604020202020204" pitchFamily="34" charset="0"/>
                <a:cs typeface="Arial" panose="020B0604020202020204" pitchFamily="34" charset="0"/>
              </a:defRPr>
            </a:lvl3pPr>
            <a:lvl4pPr>
              <a:buClr>
                <a:srgbClr val="3C2B7C"/>
              </a:buClr>
              <a:defRPr sz="1050" b="0" i="0">
                <a:latin typeface="Arial" panose="020B0604020202020204" pitchFamily="34" charset="0"/>
                <a:cs typeface="Arial" panose="020B0604020202020204" pitchFamily="34" charset="0"/>
              </a:defRPr>
            </a:lvl4pPr>
            <a:lvl5pPr>
              <a:buClr>
                <a:srgbClr val="3C2B7C"/>
              </a:buClr>
              <a:defRPr sz="1050" b="0" i="0">
                <a:latin typeface="Arial" panose="020B0604020202020204" pitchFamily="34" charset="0"/>
                <a:cs typeface="Arial" panose="020B0604020202020204" pitchFamily="34" charset="0"/>
              </a:defRPr>
            </a:lvl5pPr>
          </a:lstStyle>
          <a:p>
            <a:pPr lvl="0"/>
            <a:r>
              <a:rPr lang="en-GB"/>
              <a:t>Click to add text</a:t>
            </a:r>
          </a:p>
        </p:txBody>
      </p:sp>
      <p:sp>
        <p:nvSpPr>
          <p:cNvPr id="7" name="Text Placeholder 4">
            <a:extLst>
              <a:ext uri="{FF2B5EF4-FFF2-40B4-BE49-F238E27FC236}">
                <a16:creationId xmlns:a16="http://schemas.microsoft.com/office/drawing/2014/main" id="{DA49E7BE-8C9C-9235-86F0-E2296E8C4968}"/>
              </a:ext>
            </a:extLst>
          </p:cNvPr>
          <p:cNvSpPr>
            <a:spLocks noGrp="1"/>
          </p:cNvSpPr>
          <p:nvPr>
            <p:ph type="body" sz="quarter" idx="14" hasCustomPrompt="1"/>
          </p:nvPr>
        </p:nvSpPr>
        <p:spPr>
          <a:xfrm>
            <a:off x="4936080" y="1586723"/>
            <a:ext cx="3695687" cy="2655078"/>
          </a:xfrm>
        </p:spPr>
        <p:txBody>
          <a:bodyPr>
            <a:normAutofit/>
          </a:bodyPr>
          <a:lstStyle>
            <a:lvl1pPr marL="0" indent="0">
              <a:buClr>
                <a:schemeClr val="bg2"/>
              </a:buClr>
              <a:buNone/>
              <a:defRPr sz="1800" b="0" i="0">
                <a:solidFill>
                  <a:schemeClr val="bg1"/>
                </a:solidFill>
                <a:latin typeface="Arial" panose="020B0604020202020204" pitchFamily="34" charset="0"/>
                <a:cs typeface="Arial" panose="020B0604020202020204" pitchFamily="34" charset="0"/>
              </a:defRPr>
            </a:lvl1pPr>
            <a:lvl2pPr>
              <a:buClr>
                <a:srgbClr val="3C2B7C"/>
              </a:buClr>
              <a:defRPr b="0" i="0">
                <a:latin typeface="Arial" panose="020B0604020202020204" pitchFamily="34" charset="0"/>
                <a:cs typeface="Arial" panose="020B0604020202020204" pitchFamily="34" charset="0"/>
              </a:defRPr>
            </a:lvl2pPr>
            <a:lvl3pPr>
              <a:buClr>
                <a:srgbClr val="3C2B7C"/>
              </a:buClr>
              <a:defRPr b="0" i="0">
                <a:latin typeface="Arial" panose="020B0604020202020204" pitchFamily="34" charset="0"/>
                <a:cs typeface="Arial" panose="020B0604020202020204" pitchFamily="34" charset="0"/>
              </a:defRPr>
            </a:lvl3pPr>
            <a:lvl4pPr>
              <a:buClr>
                <a:srgbClr val="3C2B7C"/>
              </a:buClr>
              <a:defRPr b="0" i="0">
                <a:latin typeface="Arial" panose="020B0604020202020204" pitchFamily="34" charset="0"/>
                <a:cs typeface="Arial" panose="020B0604020202020204" pitchFamily="34" charset="0"/>
              </a:defRPr>
            </a:lvl4pPr>
            <a:lvl5pPr>
              <a:buClr>
                <a:srgbClr val="3C2B7C"/>
              </a:buClr>
              <a:defRPr b="0" i="0">
                <a:latin typeface="Arial" panose="020B0604020202020204" pitchFamily="34" charset="0"/>
                <a:cs typeface="Arial" panose="020B0604020202020204" pitchFamily="34" charset="0"/>
              </a:defRPr>
            </a:lvl5pPr>
          </a:lstStyle>
          <a:p>
            <a:pPr lvl="0"/>
            <a:r>
              <a:rPr lang="en-GB"/>
              <a:t>Click to add text</a:t>
            </a:r>
          </a:p>
        </p:txBody>
      </p:sp>
      <p:sp>
        <p:nvSpPr>
          <p:cNvPr id="2" name="TextBox 1">
            <a:extLst>
              <a:ext uri="{FF2B5EF4-FFF2-40B4-BE49-F238E27FC236}">
                <a16:creationId xmlns:a16="http://schemas.microsoft.com/office/drawing/2014/main" id="{2B6E5E7B-16C9-3FF2-D1E4-62DB50712A8A}"/>
              </a:ext>
            </a:extLst>
          </p:cNvPr>
          <p:cNvSpPr txBox="1"/>
          <p:nvPr userDrawn="1"/>
        </p:nvSpPr>
        <p:spPr>
          <a:xfrm>
            <a:off x="261931" y="4726255"/>
            <a:ext cx="4184941" cy="230832"/>
          </a:xfrm>
          <a:prstGeom prst="rect">
            <a:avLst/>
          </a:prstGeom>
          <a:noFill/>
        </p:spPr>
        <p:txBody>
          <a:bodyPr wrap="square" rtlCol="0">
            <a:spAutoFit/>
          </a:bodyPr>
          <a:lstStyle/>
          <a:p>
            <a:r>
              <a:rPr lang="en-GB" sz="900" b="0" i="0">
                <a:solidFill>
                  <a:schemeClr val="tx1"/>
                </a:solidFill>
                <a:latin typeface="Arial" panose="020B0604020202020204" pitchFamily="34" charset="0"/>
                <a:cs typeface="Arial" panose="020B0604020202020204" pitchFamily="34" charset="0"/>
              </a:rPr>
              <a:t>Varsinais-Suomen hyvinvointialue • Egentliga Finlands välfärdsområde</a:t>
            </a:r>
            <a:endParaRPr lang="aa-ET" sz="900" b="0" i="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49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288756" y="344410"/>
            <a:ext cx="4756657" cy="812067"/>
          </a:xfrm>
        </p:spPr>
        <p:txBody>
          <a:bodyPr anchor="ctr">
            <a:noAutofit/>
          </a:bodyPr>
          <a:lstStyle>
            <a:lvl1pPr algn="l">
              <a:lnSpc>
                <a:spcPct val="100000"/>
              </a:lnSpc>
              <a:defRPr sz="2400" b="1" i="0">
                <a:solidFill>
                  <a:srgbClr val="3C2B7C"/>
                </a:solidFill>
                <a:latin typeface="Arial" panose="020B0604020202020204" pitchFamily="34" charset="0"/>
                <a:cs typeface="Arial" panose="020B0604020202020204" pitchFamily="34" charset="0"/>
              </a:defRPr>
            </a:lvl1pPr>
          </a:lstStyle>
          <a:p>
            <a:r>
              <a:rPr lang="en-GB"/>
              <a:t>Click to edit Master title style</a:t>
            </a:r>
            <a:endParaRPr lang="aa-ET"/>
          </a:p>
        </p:txBody>
      </p:sp>
      <p:pic>
        <p:nvPicPr>
          <p:cNvPr id="3" name="Picture 2" descr="Varha logo">
            <a:extLst>
              <a:ext uri="{FF2B5EF4-FFF2-40B4-BE49-F238E27FC236}">
                <a16:creationId xmlns:a16="http://schemas.microsoft.com/office/drawing/2014/main" id="{BB9844DF-4DE9-4398-EED5-8D18A438BFFF}"/>
              </a:ext>
            </a:extLst>
          </p:cNvPr>
          <p:cNvPicPr>
            <a:picLocks noChangeAspect="1"/>
          </p:cNvPicPr>
          <p:nvPr userDrawn="1"/>
        </p:nvPicPr>
        <p:blipFill>
          <a:blip r:embed="rId2"/>
          <a:stretch>
            <a:fillRect/>
          </a:stretch>
        </p:blipFill>
        <p:spPr>
          <a:xfrm>
            <a:off x="8219515" y="4701864"/>
            <a:ext cx="736793" cy="292032"/>
          </a:xfrm>
          <a:prstGeom prst="rect">
            <a:avLst/>
          </a:prstGeom>
        </p:spPr>
      </p:pic>
      <p:sp>
        <p:nvSpPr>
          <p:cNvPr id="2" name="Text Placeholder 3">
            <a:extLst>
              <a:ext uri="{FF2B5EF4-FFF2-40B4-BE49-F238E27FC236}">
                <a16:creationId xmlns:a16="http://schemas.microsoft.com/office/drawing/2014/main" id="{E9C31137-8D34-71B8-191D-EA0486427E7B}"/>
              </a:ext>
            </a:extLst>
          </p:cNvPr>
          <p:cNvSpPr>
            <a:spLocks noGrp="1"/>
          </p:cNvSpPr>
          <p:nvPr>
            <p:ph type="body" sz="quarter" idx="15" hasCustomPrompt="1"/>
          </p:nvPr>
        </p:nvSpPr>
        <p:spPr>
          <a:xfrm>
            <a:off x="288753" y="1368000"/>
            <a:ext cx="4756657" cy="3162725"/>
          </a:xfrm>
        </p:spPr>
        <p:txBody>
          <a:bodyPr>
            <a:normAutofit/>
          </a:bodyPr>
          <a:lstStyle>
            <a:lvl1pPr>
              <a:buClr>
                <a:schemeClr val="bg2"/>
              </a:buClr>
              <a:defRPr sz="2000" b="0" i="0">
                <a:latin typeface="Arial" panose="020B0604020202020204" pitchFamily="34" charset="0"/>
                <a:cs typeface="Arial" panose="020B0604020202020204" pitchFamily="34" charset="0"/>
              </a:defRPr>
            </a:lvl1pPr>
            <a:lvl2pPr>
              <a:buClr>
                <a:srgbClr val="3C2B7C"/>
              </a:buClr>
              <a:defRPr sz="1200" b="0" i="0">
                <a:latin typeface="Arial" panose="020B0604020202020204" pitchFamily="34" charset="0"/>
                <a:cs typeface="Arial" panose="020B0604020202020204" pitchFamily="34" charset="0"/>
              </a:defRPr>
            </a:lvl2pPr>
            <a:lvl3pPr>
              <a:buClr>
                <a:srgbClr val="3C2B7C"/>
              </a:buClr>
              <a:defRPr sz="1100" b="0" i="0">
                <a:latin typeface="Arial" panose="020B0604020202020204" pitchFamily="34" charset="0"/>
                <a:cs typeface="Arial" panose="020B0604020202020204" pitchFamily="34" charset="0"/>
              </a:defRPr>
            </a:lvl3pPr>
            <a:lvl4pPr>
              <a:buClr>
                <a:srgbClr val="3C2B7C"/>
              </a:buClr>
              <a:defRPr sz="1050" b="0" i="0">
                <a:latin typeface="Arial" panose="020B0604020202020204" pitchFamily="34" charset="0"/>
                <a:cs typeface="Arial" panose="020B0604020202020204" pitchFamily="34" charset="0"/>
              </a:defRPr>
            </a:lvl4pPr>
            <a:lvl5pPr>
              <a:buClr>
                <a:srgbClr val="3C2B7C"/>
              </a:buClr>
              <a:defRPr sz="1050" b="0" i="0">
                <a:latin typeface="Arial" panose="020B0604020202020204" pitchFamily="34" charset="0"/>
                <a:cs typeface="Arial" panose="020B0604020202020204" pitchFamily="34" charset="0"/>
              </a:defRPr>
            </a:lvl5pPr>
          </a:lstStyle>
          <a:p>
            <a:pPr lvl="0"/>
            <a:r>
              <a:rPr lang="en-GB"/>
              <a:t>Click to add text</a:t>
            </a:r>
          </a:p>
        </p:txBody>
      </p:sp>
      <p:sp>
        <p:nvSpPr>
          <p:cNvPr id="11" name="Content Placeholder 10">
            <a:extLst>
              <a:ext uri="{FF2B5EF4-FFF2-40B4-BE49-F238E27FC236}">
                <a16:creationId xmlns:a16="http://schemas.microsoft.com/office/drawing/2014/main" id="{7D30AA9E-E208-1E18-A27C-A646855BE711}"/>
              </a:ext>
            </a:extLst>
          </p:cNvPr>
          <p:cNvSpPr>
            <a:spLocks noGrp="1"/>
          </p:cNvSpPr>
          <p:nvPr>
            <p:ph sz="quarter" idx="17" hasCustomPrompt="1"/>
          </p:nvPr>
        </p:nvSpPr>
        <p:spPr>
          <a:xfrm>
            <a:off x="5289550" y="-1"/>
            <a:ext cx="3854450" cy="4530726"/>
          </a:xfrm>
        </p:spPr>
        <p:txBody>
          <a:bodyPr anchor="ctr"/>
          <a:lstStyle>
            <a:lvl1pPr marL="0" indent="0" algn="ctr">
              <a:buNone/>
              <a:defRPr b="0" i="0">
                <a:solidFill>
                  <a:schemeClr val="tx1"/>
                </a:solidFill>
                <a:latin typeface="Arial" panose="020B0604020202020204" pitchFamily="34" charset="0"/>
                <a:cs typeface="Arial" panose="020B0604020202020204" pitchFamily="34" charset="0"/>
              </a:defRPr>
            </a:lvl1pPr>
          </a:lstStyle>
          <a:p>
            <a:pPr lvl="0"/>
            <a:r>
              <a:rPr lang="en-GB"/>
              <a:t>Kuva, </a:t>
            </a:r>
            <a:r>
              <a:rPr lang="en-GB" err="1"/>
              <a:t>taulukko</a:t>
            </a:r>
            <a:r>
              <a:rPr lang="en-GB"/>
              <a:t> tai </a:t>
            </a:r>
            <a:r>
              <a:rPr lang="en-GB" err="1"/>
              <a:t>muu</a:t>
            </a:r>
            <a:r>
              <a:rPr lang="en-GB"/>
              <a:t> </a:t>
            </a:r>
            <a:r>
              <a:rPr lang="en-GB" err="1"/>
              <a:t>elementti</a:t>
            </a:r>
            <a:endParaRPr lang="en-GB"/>
          </a:p>
        </p:txBody>
      </p:sp>
      <p:sp>
        <p:nvSpPr>
          <p:cNvPr id="5" name="TextBox 4">
            <a:extLst>
              <a:ext uri="{FF2B5EF4-FFF2-40B4-BE49-F238E27FC236}">
                <a16:creationId xmlns:a16="http://schemas.microsoft.com/office/drawing/2014/main" id="{462A39A6-E8F5-4190-1EE9-48EF72F4EDC0}"/>
              </a:ext>
            </a:extLst>
          </p:cNvPr>
          <p:cNvSpPr txBox="1"/>
          <p:nvPr userDrawn="1"/>
        </p:nvSpPr>
        <p:spPr>
          <a:xfrm>
            <a:off x="261931" y="4726255"/>
            <a:ext cx="4184941" cy="230832"/>
          </a:xfrm>
          <a:prstGeom prst="rect">
            <a:avLst/>
          </a:prstGeom>
          <a:noFill/>
        </p:spPr>
        <p:txBody>
          <a:bodyPr wrap="square" rtlCol="0">
            <a:spAutoFit/>
          </a:bodyPr>
          <a:lstStyle/>
          <a:p>
            <a:r>
              <a:rPr lang="en-GB" sz="900" b="0" i="0">
                <a:solidFill>
                  <a:schemeClr val="tx1"/>
                </a:solidFill>
                <a:latin typeface="Arial" panose="020B0604020202020204" pitchFamily="34" charset="0"/>
                <a:cs typeface="Arial" panose="020B0604020202020204" pitchFamily="34" charset="0"/>
              </a:rPr>
              <a:t>Varsinais-Suomen hyvinvointialue • Egentliga Finlands välfärdsområde</a:t>
            </a:r>
            <a:endParaRPr lang="aa-ET" sz="900" b="0" i="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46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A8663-BC8C-0B88-120C-C2B7BFEC8DDA}"/>
              </a:ext>
            </a:extLst>
          </p:cNvPr>
          <p:cNvSpPr/>
          <p:nvPr userDrawn="1"/>
        </p:nvSpPr>
        <p:spPr>
          <a:xfrm>
            <a:off x="0" y="0"/>
            <a:ext cx="9144000" cy="5143500"/>
          </a:xfrm>
          <a:prstGeom prst="rect">
            <a:avLst/>
          </a:prstGeom>
          <a:solidFill>
            <a:srgbClr val="3C2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solidFill>
                <a:schemeClr val="bg1"/>
              </a:solidFill>
            </a:endParaRPr>
          </a:p>
        </p:txBody>
      </p:sp>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288756" y="344410"/>
            <a:ext cx="4184941" cy="812067"/>
          </a:xfrm>
        </p:spPr>
        <p:txBody>
          <a:bodyPr anchor="ctr">
            <a:noAutofit/>
          </a:bodyPr>
          <a:lstStyle>
            <a:lvl1pPr algn="l">
              <a:lnSpc>
                <a:spcPct val="100000"/>
              </a:lnSpc>
              <a:defRPr sz="2400" b="1" i="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aa-ET"/>
          </a:p>
        </p:txBody>
      </p:sp>
      <p:sp>
        <p:nvSpPr>
          <p:cNvPr id="2" name="Text Placeholder 3">
            <a:extLst>
              <a:ext uri="{FF2B5EF4-FFF2-40B4-BE49-F238E27FC236}">
                <a16:creationId xmlns:a16="http://schemas.microsoft.com/office/drawing/2014/main" id="{E9C31137-8D34-71B8-191D-EA0486427E7B}"/>
              </a:ext>
            </a:extLst>
          </p:cNvPr>
          <p:cNvSpPr>
            <a:spLocks noGrp="1"/>
          </p:cNvSpPr>
          <p:nvPr>
            <p:ph type="body" sz="quarter" idx="15" hasCustomPrompt="1"/>
          </p:nvPr>
        </p:nvSpPr>
        <p:spPr>
          <a:xfrm>
            <a:off x="288753" y="1368000"/>
            <a:ext cx="4184941" cy="3162725"/>
          </a:xfrm>
        </p:spPr>
        <p:txBody>
          <a:bodyPr>
            <a:normAutofit/>
          </a:bodyPr>
          <a:lstStyle>
            <a:lvl1pPr>
              <a:buClr>
                <a:schemeClr val="bg2"/>
              </a:buClr>
              <a:defRPr sz="2000" b="0" i="0">
                <a:solidFill>
                  <a:schemeClr val="bg1"/>
                </a:solidFill>
                <a:latin typeface="Arial" panose="020B0604020202020204" pitchFamily="34" charset="0"/>
                <a:cs typeface="Arial" panose="020B0604020202020204" pitchFamily="34" charset="0"/>
              </a:defRPr>
            </a:lvl1pPr>
            <a:lvl2pPr>
              <a:buClr>
                <a:srgbClr val="3C2B7C"/>
              </a:buClr>
              <a:defRPr sz="1200" b="0" i="0">
                <a:latin typeface="Arial" panose="020B0604020202020204" pitchFamily="34" charset="0"/>
                <a:cs typeface="Arial" panose="020B0604020202020204" pitchFamily="34" charset="0"/>
              </a:defRPr>
            </a:lvl2pPr>
            <a:lvl3pPr>
              <a:buClr>
                <a:srgbClr val="3C2B7C"/>
              </a:buClr>
              <a:defRPr sz="1100" b="0" i="0">
                <a:latin typeface="Arial" panose="020B0604020202020204" pitchFamily="34" charset="0"/>
                <a:cs typeface="Arial" panose="020B0604020202020204" pitchFamily="34" charset="0"/>
              </a:defRPr>
            </a:lvl3pPr>
            <a:lvl4pPr>
              <a:buClr>
                <a:srgbClr val="3C2B7C"/>
              </a:buClr>
              <a:defRPr sz="1050" b="0" i="0">
                <a:latin typeface="Arial" panose="020B0604020202020204" pitchFamily="34" charset="0"/>
                <a:cs typeface="Arial" panose="020B0604020202020204" pitchFamily="34" charset="0"/>
              </a:defRPr>
            </a:lvl4pPr>
            <a:lvl5pPr>
              <a:buClr>
                <a:srgbClr val="3C2B7C"/>
              </a:buClr>
              <a:defRPr sz="1050" b="0" i="0">
                <a:latin typeface="Arial" panose="020B0604020202020204" pitchFamily="34" charset="0"/>
                <a:cs typeface="Arial" panose="020B0604020202020204" pitchFamily="34" charset="0"/>
              </a:defRPr>
            </a:lvl5pPr>
          </a:lstStyle>
          <a:p>
            <a:pPr lvl="0"/>
            <a:r>
              <a:rPr lang="en-GB"/>
              <a:t>Click to add text</a:t>
            </a:r>
          </a:p>
        </p:txBody>
      </p:sp>
      <p:pic>
        <p:nvPicPr>
          <p:cNvPr id="6" name="Picture 5" descr="Shape&#10;&#10;Description automatically generated">
            <a:extLst>
              <a:ext uri="{FF2B5EF4-FFF2-40B4-BE49-F238E27FC236}">
                <a16:creationId xmlns:a16="http://schemas.microsoft.com/office/drawing/2014/main" id="{20A79B07-E862-4617-B61A-1DCE3E2AE9B1}"/>
              </a:ext>
            </a:extLst>
          </p:cNvPr>
          <p:cNvPicPr>
            <a:picLocks noChangeAspect="1"/>
          </p:cNvPicPr>
          <p:nvPr userDrawn="1"/>
        </p:nvPicPr>
        <p:blipFill>
          <a:blip r:embed="rId2"/>
          <a:stretch>
            <a:fillRect/>
          </a:stretch>
        </p:blipFill>
        <p:spPr>
          <a:xfrm>
            <a:off x="4556975" y="344411"/>
            <a:ext cx="4401306" cy="3907922"/>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F00224EC-5F8B-C89D-EFFB-5A24506F589B}"/>
              </a:ext>
            </a:extLst>
          </p:cNvPr>
          <p:cNvPicPr>
            <a:picLocks noChangeAspect="1"/>
          </p:cNvPicPr>
          <p:nvPr userDrawn="1"/>
        </p:nvPicPr>
        <p:blipFill>
          <a:blip r:embed="rId3"/>
          <a:stretch>
            <a:fillRect/>
          </a:stretch>
        </p:blipFill>
        <p:spPr>
          <a:xfrm>
            <a:off x="8218800" y="4701600"/>
            <a:ext cx="735706" cy="291600"/>
          </a:xfrm>
          <a:prstGeom prst="rect">
            <a:avLst/>
          </a:prstGeom>
        </p:spPr>
      </p:pic>
      <p:sp>
        <p:nvSpPr>
          <p:cNvPr id="3" name="TextBox 2">
            <a:extLst>
              <a:ext uri="{FF2B5EF4-FFF2-40B4-BE49-F238E27FC236}">
                <a16:creationId xmlns:a16="http://schemas.microsoft.com/office/drawing/2014/main" id="{EC126284-18A5-3853-D543-AF49D667B101}"/>
              </a:ext>
            </a:extLst>
          </p:cNvPr>
          <p:cNvSpPr txBox="1"/>
          <p:nvPr userDrawn="1"/>
        </p:nvSpPr>
        <p:spPr>
          <a:xfrm>
            <a:off x="261931" y="4726255"/>
            <a:ext cx="4184941" cy="230832"/>
          </a:xfrm>
          <a:prstGeom prst="rect">
            <a:avLst/>
          </a:prstGeom>
          <a:noFill/>
        </p:spPr>
        <p:txBody>
          <a:bodyPr wrap="square" rtlCol="0">
            <a:spAutoFit/>
          </a:bodyPr>
          <a:lstStyle/>
          <a:p>
            <a:r>
              <a:rPr lang="en-GB" sz="900" b="0" i="0">
                <a:solidFill>
                  <a:schemeClr val="bg1"/>
                </a:solidFill>
                <a:latin typeface="Arial" panose="020B0604020202020204" pitchFamily="34" charset="0"/>
                <a:cs typeface="Arial" panose="020B0604020202020204" pitchFamily="34" charset="0"/>
              </a:rPr>
              <a:t>Varsinais-Suomen hyvinvointialue • Egentliga Finlands välfärdsområde</a:t>
            </a:r>
            <a:endParaRPr lang="aa-ET" sz="90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17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D043F9-26D9-3FD4-2744-6C854E32340B}"/>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indent="0" algn="l" defTabSz="685800" rtl="0" eaLnBrk="1" fontAlgn="auto" latinLnBrk="0" hangingPunct="1">
              <a:lnSpc>
                <a:spcPct val="100000"/>
              </a:lnSpc>
              <a:spcBef>
                <a:spcPts val="0"/>
              </a:spcBef>
              <a:spcAft>
                <a:spcPts val="0"/>
              </a:spcAft>
              <a:buClrTx/>
              <a:buSzTx/>
              <a:buFontTx/>
              <a:buNone/>
              <a:tabLst/>
              <a:defRPr/>
            </a:pPr>
            <a:endParaRPr lang="aa-ET" sz="3200" b="1" i="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F8C021D-A927-1452-2101-4955460AF557}"/>
              </a:ext>
            </a:extLst>
          </p:cNvPr>
          <p:cNvSpPr>
            <a:spLocks noGrp="1"/>
          </p:cNvSpPr>
          <p:nvPr>
            <p:ph type="ctrTitle"/>
          </p:nvPr>
        </p:nvSpPr>
        <p:spPr>
          <a:xfrm>
            <a:off x="288758" y="2571750"/>
            <a:ext cx="4158114" cy="1790700"/>
          </a:xfrm>
        </p:spPr>
        <p:txBody>
          <a:bodyPr anchor="ctr">
            <a:normAutofit/>
          </a:bodyPr>
          <a:lstStyle>
            <a:lvl1pPr marL="0" marR="0" indent="0" algn="l" defTabSz="685800" rtl="0" eaLnBrk="1" fontAlgn="auto" latinLnBrk="0" hangingPunct="1">
              <a:lnSpc>
                <a:spcPct val="100000"/>
              </a:lnSpc>
              <a:spcBef>
                <a:spcPct val="0"/>
              </a:spcBef>
              <a:spcAft>
                <a:spcPts val="0"/>
              </a:spcAft>
              <a:buClrTx/>
              <a:buSzTx/>
              <a:buFontTx/>
              <a:buNone/>
              <a:tabLst/>
              <a:defRPr sz="32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pic>
        <p:nvPicPr>
          <p:cNvPr id="2" name="Picture 1" descr="A picture containing text, clipart&#10;&#10;Description automatically generated">
            <a:extLst>
              <a:ext uri="{FF2B5EF4-FFF2-40B4-BE49-F238E27FC236}">
                <a16:creationId xmlns:a16="http://schemas.microsoft.com/office/drawing/2014/main" id="{11FBA719-349B-5C9B-9412-D886F8506B34}"/>
              </a:ext>
            </a:extLst>
          </p:cNvPr>
          <p:cNvPicPr>
            <a:picLocks noChangeAspect="1"/>
          </p:cNvPicPr>
          <p:nvPr userDrawn="1"/>
        </p:nvPicPr>
        <p:blipFill>
          <a:blip r:embed="rId2"/>
          <a:stretch>
            <a:fillRect/>
          </a:stretch>
        </p:blipFill>
        <p:spPr>
          <a:xfrm>
            <a:off x="8218800" y="4701600"/>
            <a:ext cx="735706" cy="291600"/>
          </a:xfrm>
          <a:prstGeom prst="rect">
            <a:avLst/>
          </a:prstGeom>
        </p:spPr>
      </p:pic>
      <p:sp>
        <p:nvSpPr>
          <p:cNvPr id="3" name="TextBox 2">
            <a:extLst>
              <a:ext uri="{FF2B5EF4-FFF2-40B4-BE49-F238E27FC236}">
                <a16:creationId xmlns:a16="http://schemas.microsoft.com/office/drawing/2014/main" id="{CFFD3D40-20D3-B7D4-186A-C684E68FF046}"/>
              </a:ext>
            </a:extLst>
          </p:cNvPr>
          <p:cNvSpPr txBox="1"/>
          <p:nvPr userDrawn="1"/>
        </p:nvSpPr>
        <p:spPr>
          <a:xfrm>
            <a:off x="261931" y="4726255"/>
            <a:ext cx="4184941" cy="230832"/>
          </a:xfrm>
          <a:prstGeom prst="rect">
            <a:avLst/>
          </a:prstGeom>
          <a:noFill/>
        </p:spPr>
        <p:txBody>
          <a:bodyPr wrap="square" rtlCol="0">
            <a:spAutoFit/>
          </a:bodyPr>
          <a:lstStyle/>
          <a:p>
            <a:r>
              <a:rPr lang="en-GB" sz="900" b="0" i="0">
                <a:solidFill>
                  <a:schemeClr val="bg1"/>
                </a:solidFill>
                <a:latin typeface="Arial" panose="020B0604020202020204" pitchFamily="34" charset="0"/>
                <a:cs typeface="Arial" panose="020B0604020202020204" pitchFamily="34" charset="0"/>
              </a:rPr>
              <a:t>Varsinais-Suomen hyvinvointialue • Egentliga Finlands välfärdsområde</a:t>
            </a:r>
            <a:endParaRPr lang="aa-ET" sz="900" b="0" i="0">
              <a:solidFill>
                <a:schemeClr val="bg1"/>
              </a:solidFill>
              <a:latin typeface="Arial" panose="020B0604020202020204" pitchFamily="34" charset="0"/>
              <a:cs typeface="Arial" panose="020B0604020202020204" pitchFamily="34" charset="0"/>
            </a:endParaRPr>
          </a:p>
        </p:txBody>
      </p:sp>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4560" y="340148"/>
            <a:ext cx="5193176" cy="4324723"/>
          </a:xfrm>
          <a:prstGeom prst="rect">
            <a:avLst/>
          </a:prstGeom>
        </p:spPr>
      </p:pic>
    </p:spTree>
    <p:extLst>
      <p:ext uri="{BB962C8B-B14F-4D97-AF65-F5344CB8AC3E}">
        <p14:creationId xmlns:p14="http://schemas.microsoft.com/office/powerpoint/2010/main" val="118871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6E8882-F9F0-9A7B-28C2-201F603F5C1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aa-ET"/>
          </a:p>
        </p:txBody>
      </p:sp>
      <p:sp>
        <p:nvSpPr>
          <p:cNvPr id="3" name="Text Placeholder 2">
            <a:extLst>
              <a:ext uri="{FF2B5EF4-FFF2-40B4-BE49-F238E27FC236}">
                <a16:creationId xmlns:a16="http://schemas.microsoft.com/office/drawing/2014/main" id="{4580076A-E874-BD48-BA44-539520A7B36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id="{5045F421-CD7F-15F1-4A69-40A4BDD27C0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E968E5D-1947-8049-8662-B11007AD2347}" type="datetimeFigureOut">
              <a:rPr lang="aa-ET" smtClean="0"/>
              <a:t>10/25/2024</a:t>
            </a:fld>
            <a:endParaRPr lang="aa-ET"/>
          </a:p>
        </p:txBody>
      </p:sp>
      <p:sp>
        <p:nvSpPr>
          <p:cNvPr id="5" name="Footer Placeholder 4">
            <a:extLst>
              <a:ext uri="{FF2B5EF4-FFF2-40B4-BE49-F238E27FC236}">
                <a16:creationId xmlns:a16="http://schemas.microsoft.com/office/drawing/2014/main" id="{8E84A668-586C-E0EC-7961-74C0960D3C8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aa-ET"/>
          </a:p>
        </p:txBody>
      </p:sp>
      <p:sp>
        <p:nvSpPr>
          <p:cNvPr id="6" name="Slide Number Placeholder 5">
            <a:extLst>
              <a:ext uri="{FF2B5EF4-FFF2-40B4-BE49-F238E27FC236}">
                <a16:creationId xmlns:a16="http://schemas.microsoft.com/office/drawing/2014/main" id="{5E866424-98B0-9540-79B2-90917191CBB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B4C7672-3E82-8244-8E55-14A7E22784BE}" type="slidenum">
              <a:rPr lang="aa-ET" smtClean="0"/>
              <a:t>‹#›</a:t>
            </a:fld>
            <a:endParaRPr lang="aa-ET"/>
          </a:p>
        </p:txBody>
      </p:sp>
    </p:spTree>
    <p:extLst>
      <p:ext uri="{BB962C8B-B14F-4D97-AF65-F5344CB8AC3E}">
        <p14:creationId xmlns:p14="http://schemas.microsoft.com/office/powerpoint/2010/main" val="1911830294"/>
      </p:ext>
    </p:extLst>
  </p:cSld>
  <p:clrMap bg1="lt1" tx1="dk1" bg2="lt2" tx2="dk2" accent1="accent1" accent2="accent2" accent3="accent3" accent4="accent4" accent5="accent5" accent6="accent6" hlink="hlink" folHlink="folHlink"/>
  <p:sldLayoutIdLst>
    <p:sldLayoutId id="2147483667" r:id="rId1"/>
    <p:sldLayoutId id="2147483660" r:id="rId2"/>
    <p:sldLayoutId id="2147483652" r:id="rId3"/>
    <p:sldLayoutId id="2147483683" r:id="rId4"/>
    <p:sldLayoutId id="2147483675" r:id="rId5"/>
    <p:sldLayoutId id="2147483664" r:id="rId6"/>
    <p:sldLayoutId id="2147483685" r:id="rId7"/>
    <p:sldLayoutId id="2147483676" r:id="rId8"/>
  </p:sldLayoutIdLst>
  <p:txStyles>
    <p:titleStyle>
      <a:lvl1pPr algn="l" defTabSz="685800" rtl="0" eaLnBrk="1" latinLnBrk="0" hangingPunct="1">
        <a:lnSpc>
          <a:spcPct val="90000"/>
        </a:lnSpc>
        <a:spcBef>
          <a:spcPct val="0"/>
        </a:spcBef>
        <a:buNone/>
        <a:defRPr sz="3300" b="1"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a-E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varha.fi/jarjestoyhteistyo"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varha.fi/fi/tietoa-varhasta/hyvinvoinnin-terveyden-ja-turvallisuuden-edistaminen/jarjestoyhteistyo"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DD283B-7EB0-23D4-F08A-4C919AF585C8}"/>
              </a:ext>
            </a:extLst>
          </p:cNvPr>
          <p:cNvSpPr>
            <a:spLocks noGrp="1"/>
          </p:cNvSpPr>
          <p:nvPr>
            <p:ph type="ctrTitle"/>
          </p:nvPr>
        </p:nvSpPr>
        <p:spPr>
          <a:xfrm>
            <a:off x="362902" y="318101"/>
            <a:ext cx="8601075" cy="812067"/>
          </a:xfrm>
        </p:spPr>
        <p:txBody>
          <a:bodyPr/>
          <a:lstStyle/>
          <a:p>
            <a:r>
              <a:rPr lang="fi-FI" dirty="0"/>
              <a:t>Järjestöavustukset 2025</a:t>
            </a:r>
            <a:br>
              <a:rPr lang="fi-FI" dirty="0"/>
            </a:br>
            <a:endParaRPr lang="fi-FI" dirty="0"/>
          </a:p>
        </p:txBody>
      </p:sp>
      <p:sp>
        <p:nvSpPr>
          <p:cNvPr id="4" name="Tekstin paikkamerkki 3">
            <a:extLst>
              <a:ext uri="{FF2B5EF4-FFF2-40B4-BE49-F238E27FC236}">
                <a16:creationId xmlns:a16="http://schemas.microsoft.com/office/drawing/2014/main" id="{CBE2194E-6DE1-C5A8-E5DE-31C4EFFFB925}"/>
              </a:ext>
            </a:extLst>
          </p:cNvPr>
          <p:cNvSpPr>
            <a:spLocks noGrp="1"/>
          </p:cNvSpPr>
          <p:nvPr>
            <p:ph type="body" sz="quarter" idx="13"/>
          </p:nvPr>
        </p:nvSpPr>
        <p:spPr>
          <a:xfrm>
            <a:off x="431877" y="1288474"/>
            <a:ext cx="8601075" cy="3656318"/>
          </a:xfrm>
        </p:spPr>
        <p:txBody>
          <a:bodyPr>
            <a:normAutofit/>
          </a:bodyPr>
          <a:lstStyle/>
          <a:p>
            <a:pPr marL="342900" indent="-342900">
              <a:buFont typeface="Arial" panose="020B0604020202020204" pitchFamily="34" charset="0"/>
              <a:buChar char="•"/>
            </a:pPr>
            <a:r>
              <a:rPr lang="fi-FI" dirty="0"/>
              <a:t>Avustusten haku on kerran vuodessa 1.-31.10.</a:t>
            </a:r>
          </a:p>
          <a:p>
            <a:pPr marL="342900" indent="-342900">
              <a:buFont typeface="Arial" panose="020B0604020202020204" pitchFamily="34" charset="0"/>
              <a:buChar char="•"/>
            </a:pPr>
            <a:r>
              <a:rPr lang="fi-FI" dirty="0"/>
              <a:t>Uutta tällä hakukierroksella: pisteytysmalli, vaikutusketju &amp; kumppanuussopimukset (määrä tulee </a:t>
            </a:r>
            <a:r>
              <a:rPr lang="fi-FI" dirty="0" err="1"/>
              <a:t>tod</a:t>
            </a:r>
            <a:r>
              <a:rPr lang="fi-FI" dirty="0"/>
              <a:t>. </a:t>
            </a:r>
            <a:r>
              <a:rPr lang="fi-FI" dirty="0" err="1"/>
              <a:t>näk</a:t>
            </a:r>
            <a:r>
              <a:rPr lang="fi-FI" dirty="0"/>
              <a:t>. vähenemään)</a:t>
            </a:r>
          </a:p>
          <a:p>
            <a:pPr marL="342900" indent="-342900">
              <a:buFont typeface="Arial" panose="020B0604020202020204" pitchFamily="34" charset="0"/>
              <a:buChar char="•"/>
            </a:pPr>
            <a:r>
              <a:rPr lang="fi-FI" dirty="0" err="1"/>
              <a:t>Varha</a:t>
            </a:r>
            <a:r>
              <a:rPr lang="fi-FI" dirty="0"/>
              <a:t> arvioi yli 20 000 euron avustushakemukset pisteytysmallin avulla.</a:t>
            </a:r>
          </a:p>
          <a:p>
            <a:pPr marL="342900" indent="-342900">
              <a:buFont typeface="Arial" panose="020B0604020202020204" pitchFamily="34" charset="0"/>
              <a:buChar char="•"/>
            </a:pPr>
            <a:r>
              <a:rPr lang="fi-FI" dirty="0"/>
              <a:t>Yli 20 000 euron avustusta hakevien järjestöjen on kuvattava toiminnan vaikutusketju. </a:t>
            </a:r>
          </a:p>
          <a:p>
            <a:pPr marL="342900" indent="-342900">
              <a:buFont typeface="Arial" panose="020B0604020202020204" pitchFamily="34" charset="0"/>
              <a:buChar char="•"/>
            </a:pPr>
            <a:r>
              <a:rPr lang="fi-FI" dirty="0"/>
              <a:t>Avustusten hakuohje, pisteytysmalli ja vaikutusketjuohje </a:t>
            </a:r>
            <a:r>
              <a:rPr lang="fi-FI" dirty="0">
                <a:hlinkClick r:id="rId2"/>
              </a:rPr>
              <a:t>www.varha.fi/jarjestoyhteistyo</a:t>
            </a:r>
            <a:endParaRPr lang="fi-FI" dirty="0"/>
          </a:p>
          <a:p>
            <a:endParaRPr lang="fi-FI" dirty="0"/>
          </a:p>
        </p:txBody>
      </p:sp>
    </p:spTree>
    <p:extLst>
      <p:ext uri="{BB962C8B-B14F-4D97-AF65-F5344CB8AC3E}">
        <p14:creationId xmlns:p14="http://schemas.microsoft.com/office/powerpoint/2010/main" val="495357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F27A0-B3B0-9C42-6D1B-78FC93B7D6F4}"/>
              </a:ext>
            </a:extLst>
          </p:cNvPr>
          <p:cNvSpPr>
            <a:spLocks noGrp="1"/>
          </p:cNvSpPr>
          <p:nvPr>
            <p:ph type="ctrTitle"/>
          </p:nvPr>
        </p:nvSpPr>
        <p:spPr>
          <a:xfrm>
            <a:off x="399162" y="344410"/>
            <a:ext cx="8490668" cy="812067"/>
          </a:xfrm>
        </p:spPr>
        <p:txBody>
          <a:bodyPr/>
          <a:lstStyle/>
          <a:p>
            <a:br>
              <a:rPr lang="en-US" dirty="0">
                <a:latin typeface="Arial"/>
                <a:cs typeface="Arial"/>
              </a:rPr>
            </a:br>
            <a:r>
              <a:rPr lang="en-US" dirty="0" err="1">
                <a:latin typeface="Arial"/>
                <a:cs typeface="Arial"/>
              </a:rPr>
              <a:t>Tilojen</a:t>
            </a:r>
            <a:r>
              <a:rPr lang="en-US" dirty="0">
                <a:latin typeface="Arial"/>
                <a:cs typeface="Arial"/>
              </a:rPr>
              <a:t> </a:t>
            </a:r>
            <a:r>
              <a:rPr lang="en-US" dirty="0" err="1">
                <a:latin typeface="Arial"/>
                <a:cs typeface="Arial"/>
              </a:rPr>
              <a:t>käyttöoikeus</a:t>
            </a:r>
            <a:endParaRPr lang="en-US" dirty="0"/>
          </a:p>
        </p:txBody>
      </p:sp>
      <p:sp>
        <p:nvSpPr>
          <p:cNvPr id="4" name="Text Placeholder 3">
            <a:extLst>
              <a:ext uri="{FF2B5EF4-FFF2-40B4-BE49-F238E27FC236}">
                <a16:creationId xmlns:a16="http://schemas.microsoft.com/office/drawing/2014/main" id="{C12DF572-59BE-2782-7014-634BD8A96770}"/>
              </a:ext>
            </a:extLst>
          </p:cNvPr>
          <p:cNvSpPr>
            <a:spLocks noGrp="1"/>
          </p:cNvSpPr>
          <p:nvPr>
            <p:ph type="body" sz="quarter" idx="13"/>
          </p:nvPr>
        </p:nvSpPr>
        <p:spPr>
          <a:xfrm>
            <a:off x="155405" y="1152524"/>
            <a:ext cx="8589433" cy="3119967"/>
          </a:xfrm>
        </p:spPr>
        <p:txBody>
          <a:bodyPr vert="horz" lIns="91440" tIns="45720" rIns="91440" bIns="45720" rtlCol="0" anchor="t">
            <a:normAutofit/>
          </a:bodyPr>
          <a:lstStyle/>
          <a:p>
            <a:endParaRPr lang="en-US"/>
          </a:p>
          <a:p>
            <a:pPr marL="342900" indent="-342900">
              <a:buFont typeface="Arial" panose="020B0604020202020204" pitchFamily="34" charset="0"/>
              <a:buChar char="•"/>
            </a:pPr>
            <a:r>
              <a:rPr lang="en-US">
                <a:latin typeface="Arial"/>
                <a:cs typeface="Arial"/>
              </a:rPr>
              <a:t>Hyvinvointialue </a:t>
            </a:r>
            <a:r>
              <a:rPr lang="en-US" err="1">
                <a:latin typeface="Arial"/>
                <a:cs typeface="Arial"/>
              </a:rPr>
              <a:t>voi</a:t>
            </a:r>
            <a:r>
              <a:rPr lang="en-US">
                <a:latin typeface="Arial"/>
                <a:cs typeface="Arial"/>
              </a:rPr>
              <a:t> </a:t>
            </a:r>
            <a:r>
              <a:rPr lang="en-US" err="1">
                <a:latin typeface="Arial"/>
                <a:cs typeface="Arial"/>
              </a:rPr>
              <a:t>antaa</a:t>
            </a:r>
            <a:r>
              <a:rPr lang="en-US">
                <a:latin typeface="Arial"/>
                <a:cs typeface="Arial"/>
              </a:rPr>
              <a:t> </a:t>
            </a:r>
            <a:r>
              <a:rPr lang="en-US" err="1">
                <a:latin typeface="Arial"/>
                <a:cs typeface="Arial"/>
              </a:rPr>
              <a:t>maksutta</a:t>
            </a:r>
            <a:r>
              <a:rPr lang="en-US">
                <a:latin typeface="Arial"/>
                <a:cs typeface="Arial"/>
              </a:rPr>
              <a:t> </a:t>
            </a:r>
            <a:r>
              <a:rPr lang="en-US" err="1">
                <a:latin typeface="Arial"/>
                <a:cs typeface="Arial"/>
              </a:rPr>
              <a:t>tiloja</a:t>
            </a:r>
            <a:r>
              <a:rPr lang="en-US">
                <a:latin typeface="Arial"/>
                <a:cs typeface="Arial"/>
              </a:rPr>
              <a:t> </a:t>
            </a:r>
            <a:r>
              <a:rPr lang="en-US" err="1">
                <a:latin typeface="Arial"/>
                <a:cs typeface="Arial"/>
              </a:rPr>
              <a:t>järjestöjen</a:t>
            </a:r>
            <a:r>
              <a:rPr lang="en-US">
                <a:latin typeface="Arial"/>
                <a:cs typeface="Arial"/>
              </a:rPr>
              <a:t> </a:t>
            </a:r>
            <a:r>
              <a:rPr lang="en-US" err="1">
                <a:latin typeface="Arial"/>
                <a:cs typeface="Arial"/>
              </a:rPr>
              <a:t>käyttöön</a:t>
            </a:r>
            <a:r>
              <a:rPr lang="en-US">
                <a:latin typeface="Arial"/>
                <a:cs typeface="Arial"/>
              </a:rPr>
              <a:t>. </a:t>
            </a:r>
            <a:r>
              <a:rPr lang="en-US" err="1">
                <a:latin typeface="Arial"/>
                <a:cs typeface="Arial"/>
              </a:rPr>
              <a:t>Näin</a:t>
            </a:r>
            <a:r>
              <a:rPr lang="en-US">
                <a:latin typeface="Arial"/>
                <a:cs typeface="Arial"/>
              </a:rPr>
              <a:t> </a:t>
            </a:r>
            <a:r>
              <a:rPr lang="en-US" err="1">
                <a:latin typeface="Arial"/>
                <a:cs typeface="Arial"/>
              </a:rPr>
              <a:t>siitä</a:t>
            </a:r>
            <a:r>
              <a:rPr lang="en-US">
                <a:latin typeface="Arial"/>
                <a:cs typeface="Arial"/>
              </a:rPr>
              <a:t> </a:t>
            </a:r>
            <a:r>
              <a:rPr lang="en-US" err="1">
                <a:latin typeface="Arial"/>
                <a:cs typeface="Arial"/>
              </a:rPr>
              <a:t>riippumatta</a:t>
            </a:r>
            <a:r>
              <a:rPr lang="en-US">
                <a:latin typeface="Arial"/>
                <a:cs typeface="Arial"/>
              </a:rPr>
              <a:t> </a:t>
            </a:r>
            <a:r>
              <a:rPr lang="en-US" err="1">
                <a:latin typeface="Arial"/>
                <a:cs typeface="Arial"/>
              </a:rPr>
              <a:t>avustaako</a:t>
            </a:r>
            <a:r>
              <a:rPr lang="en-US">
                <a:latin typeface="Arial"/>
                <a:cs typeface="Arial"/>
              </a:rPr>
              <a:t> hyvinvointialue </a:t>
            </a:r>
            <a:r>
              <a:rPr lang="en-US" err="1">
                <a:latin typeface="Arial"/>
                <a:cs typeface="Arial"/>
              </a:rPr>
              <a:t>muutoin</a:t>
            </a:r>
            <a:r>
              <a:rPr lang="en-US">
                <a:latin typeface="Arial"/>
                <a:cs typeface="Arial"/>
              </a:rPr>
              <a:t> </a:t>
            </a:r>
            <a:r>
              <a:rPr lang="en-US" err="1">
                <a:latin typeface="Arial"/>
                <a:cs typeface="Arial"/>
              </a:rPr>
              <a:t>järjestöä</a:t>
            </a:r>
            <a:r>
              <a:rPr lang="en-US">
                <a:latin typeface="Arial"/>
                <a:cs typeface="Arial"/>
              </a:rPr>
              <a:t>. </a:t>
            </a:r>
          </a:p>
          <a:p>
            <a:pPr marL="342900" indent="-342900">
              <a:buFont typeface="Arial" panose="020B0604020202020204" pitchFamily="34" charset="0"/>
              <a:buChar char="•"/>
            </a:pPr>
            <a:r>
              <a:rPr lang="en-US" err="1">
                <a:latin typeface="Arial"/>
                <a:cs typeface="Arial"/>
              </a:rPr>
              <a:t>Mikäli</a:t>
            </a:r>
            <a:r>
              <a:rPr lang="en-US">
                <a:latin typeface="Arial"/>
                <a:cs typeface="Arial"/>
              </a:rPr>
              <a:t> </a:t>
            </a:r>
            <a:r>
              <a:rPr lang="en-US" err="1">
                <a:latin typeface="Arial"/>
                <a:cs typeface="Arial"/>
              </a:rPr>
              <a:t>hyvinvointialueella</a:t>
            </a:r>
            <a:r>
              <a:rPr lang="en-US">
                <a:latin typeface="Arial"/>
                <a:cs typeface="Arial"/>
              </a:rPr>
              <a:t> </a:t>
            </a:r>
            <a:r>
              <a:rPr lang="en-US" err="1">
                <a:latin typeface="Arial"/>
                <a:cs typeface="Arial"/>
              </a:rPr>
              <a:t>ei</a:t>
            </a:r>
            <a:r>
              <a:rPr lang="en-US">
                <a:latin typeface="Arial"/>
                <a:cs typeface="Arial"/>
              </a:rPr>
              <a:t> ole </a:t>
            </a:r>
            <a:r>
              <a:rPr lang="en-US" err="1">
                <a:latin typeface="Arial"/>
                <a:cs typeface="Arial"/>
              </a:rPr>
              <a:t>antaa</a:t>
            </a:r>
            <a:r>
              <a:rPr lang="en-US">
                <a:latin typeface="Arial"/>
                <a:cs typeface="Arial"/>
              </a:rPr>
              <a:t> </a:t>
            </a:r>
            <a:r>
              <a:rPr lang="en-US" err="1">
                <a:latin typeface="Arial"/>
                <a:cs typeface="Arial"/>
              </a:rPr>
              <a:t>järjestön</a:t>
            </a:r>
            <a:r>
              <a:rPr lang="en-US">
                <a:latin typeface="Arial"/>
                <a:cs typeface="Arial"/>
              </a:rPr>
              <a:t> </a:t>
            </a:r>
            <a:r>
              <a:rPr lang="en-US" err="1">
                <a:latin typeface="Arial"/>
                <a:cs typeface="Arial"/>
              </a:rPr>
              <a:t>tarpeita</a:t>
            </a:r>
            <a:r>
              <a:rPr lang="en-US">
                <a:latin typeface="Arial"/>
                <a:cs typeface="Arial"/>
              </a:rPr>
              <a:t> </a:t>
            </a:r>
            <a:r>
              <a:rPr lang="en-US" err="1">
                <a:latin typeface="Arial"/>
                <a:cs typeface="Arial"/>
              </a:rPr>
              <a:t>vastaavia</a:t>
            </a:r>
            <a:r>
              <a:rPr lang="en-US">
                <a:latin typeface="Arial"/>
                <a:cs typeface="Arial"/>
              </a:rPr>
              <a:t> </a:t>
            </a:r>
            <a:r>
              <a:rPr lang="en-US" err="1">
                <a:latin typeface="Arial"/>
                <a:cs typeface="Arial"/>
              </a:rPr>
              <a:t>tiloja</a:t>
            </a:r>
            <a:r>
              <a:rPr lang="en-US">
                <a:latin typeface="Arial"/>
                <a:cs typeface="Arial"/>
              </a:rPr>
              <a:t> </a:t>
            </a:r>
            <a:r>
              <a:rPr lang="en-US" err="1">
                <a:latin typeface="Arial"/>
                <a:cs typeface="Arial"/>
              </a:rPr>
              <a:t>sen</a:t>
            </a:r>
            <a:r>
              <a:rPr lang="en-US">
                <a:latin typeface="Arial"/>
                <a:cs typeface="Arial"/>
              </a:rPr>
              <a:t> </a:t>
            </a:r>
            <a:r>
              <a:rPr lang="en-US" err="1">
                <a:latin typeface="Arial"/>
                <a:cs typeface="Arial"/>
              </a:rPr>
              <a:t>käyttöön</a:t>
            </a:r>
            <a:r>
              <a:rPr lang="en-US">
                <a:latin typeface="Arial"/>
                <a:cs typeface="Arial"/>
              </a:rPr>
              <a:t>, </a:t>
            </a:r>
            <a:r>
              <a:rPr lang="en-US" err="1">
                <a:latin typeface="Arial"/>
                <a:cs typeface="Arial"/>
              </a:rPr>
              <a:t>voi</a:t>
            </a:r>
            <a:r>
              <a:rPr lang="en-US">
                <a:latin typeface="Arial"/>
                <a:cs typeface="Arial"/>
              </a:rPr>
              <a:t> </a:t>
            </a:r>
            <a:r>
              <a:rPr lang="en-US" err="1">
                <a:latin typeface="Arial"/>
                <a:cs typeface="Arial"/>
              </a:rPr>
              <a:t>järjestö</a:t>
            </a:r>
            <a:r>
              <a:rPr lang="en-US">
                <a:latin typeface="Arial"/>
                <a:cs typeface="Arial"/>
              </a:rPr>
              <a:t> hakea </a:t>
            </a:r>
            <a:r>
              <a:rPr lang="en-US" err="1">
                <a:latin typeface="Arial"/>
                <a:cs typeface="Arial"/>
              </a:rPr>
              <a:t>avustusta</a:t>
            </a:r>
            <a:r>
              <a:rPr lang="en-US">
                <a:latin typeface="Arial"/>
                <a:cs typeface="Arial"/>
              </a:rPr>
              <a:t> </a:t>
            </a:r>
            <a:r>
              <a:rPr lang="en-US" err="1">
                <a:latin typeface="Arial"/>
                <a:cs typeface="Arial"/>
              </a:rPr>
              <a:t>tilavuokraan</a:t>
            </a:r>
            <a:r>
              <a:rPr lang="en-US">
                <a:latin typeface="Arial"/>
                <a:cs typeface="Arial"/>
              </a:rPr>
              <a:t>.    </a:t>
            </a:r>
            <a:endParaRPr lang="en-US"/>
          </a:p>
          <a:p>
            <a:pPr marL="342900" indent="-342900">
              <a:buFont typeface="Arial" panose="020B0604020202020204" pitchFamily="34" charset="0"/>
              <a:buChar char="•"/>
            </a:pPr>
            <a:r>
              <a:rPr lang="en-US" err="1">
                <a:latin typeface="Arial"/>
                <a:cs typeface="Arial"/>
              </a:rPr>
              <a:t>Järjestö</a:t>
            </a:r>
            <a:r>
              <a:rPr lang="en-US">
                <a:latin typeface="Arial"/>
                <a:cs typeface="Arial"/>
              </a:rPr>
              <a:t> </a:t>
            </a:r>
            <a:r>
              <a:rPr lang="en-US" err="1">
                <a:latin typeface="Arial"/>
                <a:cs typeface="Arial"/>
              </a:rPr>
              <a:t>voi</a:t>
            </a:r>
            <a:r>
              <a:rPr lang="en-US">
                <a:latin typeface="Arial"/>
                <a:cs typeface="Arial"/>
              </a:rPr>
              <a:t> </a:t>
            </a:r>
            <a:r>
              <a:rPr lang="en-US" err="1">
                <a:latin typeface="Arial"/>
                <a:cs typeface="Arial"/>
              </a:rPr>
              <a:t>saada</a:t>
            </a:r>
            <a:r>
              <a:rPr lang="en-US">
                <a:latin typeface="Arial"/>
                <a:cs typeface="Arial"/>
              </a:rPr>
              <a:t> </a:t>
            </a:r>
            <a:r>
              <a:rPr lang="en-US" err="1">
                <a:latin typeface="Arial"/>
                <a:cs typeface="Arial"/>
              </a:rPr>
              <a:t>avustusta</a:t>
            </a:r>
            <a:r>
              <a:rPr lang="en-US">
                <a:latin typeface="Arial"/>
                <a:cs typeface="Arial"/>
              </a:rPr>
              <a:t> </a:t>
            </a:r>
            <a:r>
              <a:rPr lang="en-US" err="1">
                <a:latin typeface="Arial"/>
                <a:cs typeface="Arial"/>
              </a:rPr>
              <a:t>tilavuokran</a:t>
            </a:r>
            <a:r>
              <a:rPr lang="en-US">
                <a:latin typeface="Arial"/>
                <a:cs typeface="Arial"/>
              </a:rPr>
              <a:t> </a:t>
            </a:r>
            <a:r>
              <a:rPr lang="en-US" err="1">
                <a:latin typeface="Arial"/>
                <a:cs typeface="Arial"/>
              </a:rPr>
              <a:t>suorittamiseen</a:t>
            </a:r>
            <a:r>
              <a:rPr lang="en-US">
                <a:latin typeface="Arial"/>
                <a:cs typeface="Arial"/>
              </a:rPr>
              <a:t>, </a:t>
            </a:r>
            <a:r>
              <a:rPr lang="en-US" err="1">
                <a:latin typeface="Arial"/>
                <a:cs typeface="Arial"/>
              </a:rPr>
              <a:t>mikäli</a:t>
            </a:r>
            <a:r>
              <a:rPr lang="en-US">
                <a:latin typeface="Arial"/>
                <a:cs typeface="Arial"/>
              </a:rPr>
              <a:t> </a:t>
            </a:r>
            <a:r>
              <a:rPr lang="en-US" err="1">
                <a:latin typeface="Arial"/>
                <a:cs typeface="Arial"/>
              </a:rPr>
              <a:t>toimitilat</a:t>
            </a:r>
            <a:r>
              <a:rPr lang="en-US">
                <a:latin typeface="Arial"/>
                <a:cs typeface="Arial"/>
              </a:rPr>
              <a:t> </a:t>
            </a:r>
            <a:r>
              <a:rPr lang="en-US" err="1">
                <a:latin typeface="Arial"/>
                <a:cs typeface="Arial"/>
              </a:rPr>
              <a:t>ovat</a:t>
            </a:r>
            <a:r>
              <a:rPr lang="en-US">
                <a:latin typeface="Arial"/>
                <a:cs typeface="Arial"/>
              </a:rPr>
              <a:t> </a:t>
            </a:r>
            <a:r>
              <a:rPr lang="en-US" err="1">
                <a:latin typeface="Arial"/>
                <a:cs typeface="Arial"/>
              </a:rPr>
              <a:t>välttämättömät</a:t>
            </a:r>
            <a:r>
              <a:rPr lang="en-US">
                <a:latin typeface="Arial"/>
                <a:cs typeface="Arial"/>
              </a:rPr>
              <a:t> </a:t>
            </a:r>
            <a:r>
              <a:rPr lang="en-US" err="1">
                <a:latin typeface="Arial"/>
                <a:cs typeface="Arial"/>
              </a:rPr>
              <a:t>järjestön</a:t>
            </a:r>
            <a:r>
              <a:rPr lang="en-US">
                <a:latin typeface="Arial"/>
                <a:cs typeface="Arial"/>
              </a:rPr>
              <a:t> </a:t>
            </a:r>
            <a:r>
              <a:rPr lang="en-US" err="1">
                <a:latin typeface="Arial"/>
                <a:cs typeface="Arial"/>
              </a:rPr>
              <a:t>toiminnan</a:t>
            </a:r>
            <a:r>
              <a:rPr lang="en-US">
                <a:latin typeface="Arial"/>
                <a:cs typeface="Arial"/>
              </a:rPr>
              <a:t> </a:t>
            </a:r>
            <a:r>
              <a:rPr lang="en-US" err="1">
                <a:latin typeface="Arial"/>
                <a:cs typeface="Arial"/>
              </a:rPr>
              <a:t>kannalta</a:t>
            </a:r>
            <a:r>
              <a:rPr lang="en-US">
                <a:latin typeface="Arial"/>
                <a:cs typeface="Arial"/>
              </a:rPr>
              <a:t>, </a:t>
            </a:r>
            <a:r>
              <a:rPr lang="en-US" err="1">
                <a:latin typeface="Arial"/>
                <a:cs typeface="Arial"/>
              </a:rPr>
              <a:t>toimitilan</a:t>
            </a:r>
            <a:r>
              <a:rPr lang="en-US">
                <a:latin typeface="Arial"/>
                <a:cs typeface="Arial"/>
              </a:rPr>
              <a:t> </a:t>
            </a:r>
            <a:r>
              <a:rPr lang="en-US" err="1">
                <a:latin typeface="Arial"/>
                <a:cs typeface="Arial"/>
              </a:rPr>
              <a:t>koko</a:t>
            </a:r>
            <a:r>
              <a:rPr lang="en-US">
                <a:latin typeface="Arial"/>
                <a:cs typeface="Arial"/>
              </a:rPr>
              <a:t> on </a:t>
            </a:r>
            <a:r>
              <a:rPr lang="en-US" err="1">
                <a:latin typeface="Arial"/>
                <a:cs typeface="Arial"/>
              </a:rPr>
              <a:t>tarkoituksenmukainen</a:t>
            </a:r>
            <a:r>
              <a:rPr lang="en-US">
                <a:latin typeface="Arial"/>
                <a:cs typeface="Arial"/>
              </a:rPr>
              <a:t> ja </a:t>
            </a:r>
            <a:r>
              <a:rPr lang="en-US" err="1">
                <a:latin typeface="Arial"/>
                <a:cs typeface="Arial"/>
              </a:rPr>
              <a:t>vuokran</a:t>
            </a:r>
            <a:r>
              <a:rPr lang="en-US">
                <a:latin typeface="Arial"/>
                <a:cs typeface="Arial"/>
              </a:rPr>
              <a:t> </a:t>
            </a:r>
            <a:r>
              <a:rPr lang="en-US" err="1">
                <a:latin typeface="Arial"/>
                <a:cs typeface="Arial"/>
              </a:rPr>
              <a:t>määrä</a:t>
            </a:r>
            <a:r>
              <a:rPr lang="en-US">
                <a:latin typeface="Arial"/>
                <a:cs typeface="Arial"/>
              </a:rPr>
              <a:t> on </a:t>
            </a:r>
            <a:r>
              <a:rPr lang="en-US" err="1">
                <a:latin typeface="Arial"/>
                <a:cs typeface="Arial"/>
              </a:rPr>
              <a:t>kohtuullinen</a:t>
            </a:r>
            <a:r>
              <a:rPr lang="en-US">
                <a:latin typeface="Arial"/>
                <a:cs typeface="Arial"/>
              </a:rPr>
              <a:t> </a:t>
            </a:r>
            <a:r>
              <a:rPr lang="en-US" err="1">
                <a:latin typeface="Arial"/>
                <a:cs typeface="Arial"/>
              </a:rPr>
              <a:t>eikä</a:t>
            </a:r>
            <a:r>
              <a:rPr lang="en-US">
                <a:latin typeface="Arial"/>
                <a:cs typeface="Arial"/>
              </a:rPr>
              <a:t> </a:t>
            </a:r>
            <a:r>
              <a:rPr lang="en-US" err="1">
                <a:latin typeface="Arial"/>
                <a:cs typeface="Arial"/>
              </a:rPr>
              <a:t>ylitä</a:t>
            </a:r>
            <a:r>
              <a:rPr lang="en-US">
                <a:latin typeface="Arial"/>
                <a:cs typeface="Arial"/>
              </a:rPr>
              <a:t> </a:t>
            </a:r>
            <a:r>
              <a:rPr lang="en-US" err="1">
                <a:latin typeface="Arial"/>
                <a:cs typeface="Arial"/>
              </a:rPr>
              <a:t>vastaavanlaisesta</a:t>
            </a:r>
            <a:r>
              <a:rPr lang="en-US">
                <a:latin typeface="Arial"/>
                <a:cs typeface="Arial"/>
              </a:rPr>
              <a:t> </a:t>
            </a:r>
            <a:r>
              <a:rPr lang="en-US" err="1">
                <a:latin typeface="Arial"/>
                <a:cs typeface="Arial"/>
              </a:rPr>
              <a:t>tilasta</a:t>
            </a:r>
            <a:r>
              <a:rPr lang="en-US">
                <a:latin typeface="Arial"/>
                <a:cs typeface="Arial"/>
              </a:rPr>
              <a:t> </a:t>
            </a:r>
            <a:r>
              <a:rPr lang="en-US" err="1">
                <a:latin typeface="Arial"/>
                <a:cs typeface="Arial"/>
              </a:rPr>
              <a:t>yleisesti</a:t>
            </a:r>
            <a:r>
              <a:rPr lang="en-US">
                <a:latin typeface="Arial"/>
                <a:cs typeface="Arial"/>
              </a:rPr>
              <a:t> </a:t>
            </a:r>
            <a:r>
              <a:rPr lang="en-US" err="1">
                <a:latin typeface="Arial"/>
                <a:cs typeface="Arial"/>
              </a:rPr>
              <a:t>perityn</a:t>
            </a:r>
            <a:r>
              <a:rPr lang="en-US">
                <a:latin typeface="Arial"/>
                <a:cs typeface="Arial"/>
              </a:rPr>
              <a:t> </a:t>
            </a:r>
            <a:r>
              <a:rPr lang="en-US" err="1">
                <a:latin typeface="Arial"/>
                <a:cs typeface="Arial"/>
              </a:rPr>
              <a:t>vuokran</a:t>
            </a:r>
            <a:r>
              <a:rPr lang="en-US">
                <a:latin typeface="Arial"/>
                <a:cs typeface="Arial"/>
              </a:rPr>
              <a:t> </a:t>
            </a:r>
            <a:r>
              <a:rPr lang="en-US" err="1">
                <a:latin typeface="Arial"/>
                <a:cs typeface="Arial"/>
              </a:rPr>
              <a:t>määrää</a:t>
            </a:r>
            <a:r>
              <a:rPr lang="en-US">
                <a:latin typeface="Arial"/>
                <a:cs typeface="Arial"/>
              </a:rPr>
              <a:t>.    </a:t>
            </a:r>
            <a:endParaRPr lang="en-US"/>
          </a:p>
        </p:txBody>
      </p:sp>
    </p:spTree>
    <p:extLst>
      <p:ext uri="{BB962C8B-B14F-4D97-AF65-F5344CB8AC3E}">
        <p14:creationId xmlns:p14="http://schemas.microsoft.com/office/powerpoint/2010/main" val="4140156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88755" y="375538"/>
            <a:ext cx="8601075" cy="812067"/>
          </a:xfrm>
        </p:spPr>
        <p:txBody>
          <a:bodyPr/>
          <a:lstStyle/>
          <a:p>
            <a:r>
              <a:rPr lang="fi-FI" dirty="0"/>
              <a:t>Tilojen luovutuksen periaatteet (</a:t>
            </a:r>
            <a:r>
              <a:rPr lang="fi-FI" sz="1800" dirty="0"/>
              <a:t>AH 27.2.24</a:t>
            </a:r>
            <a:r>
              <a:rPr lang="fi-FI" dirty="0"/>
              <a:t>) </a:t>
            </a:r>
            <a:br>
              <a:rPr lang="fi-FI" dirty="0"/>
            </a:br>
            <a:endParaRPr lang="fi-FI" dirty="0"/>
          </a:p>
        </p:txBody>
      </p:sp>
      <p:sp>
        <p:nvSpPr>
          <p:cNvPr id="3" name="Tekstin paikkamerkki 2"/>
          <p:cNvSpPr>
            <a:spLocks noGrp="1"/>
          </p:cNvSpPr>
          <p:nvPr>
            <p:ph type="body" sz="quarter" idx="12"/>
          </p:nvPr>
        </p:nvSpPr>
        <p:spPr>
          <a:xfrm>
            <a:off x="288755" y="1031427"/>
            <a:ext cx="8456694" cy="4002425"/>
          </a:xfrm>
        </p:spPr>
        <p:txBody>
          <a:bodyPr vert="horz" lIns="91440" tIns="45720" rIns="91440" bIns="45720" rtlCol="0" anchor="t">
            <a:normAutofit fontScale="92500" lnSpcReduction="20000"/>
          </a:bodyPr>
          <a:lstStyle/>
          <a:p>
            <a:r>
              <a:rPr lang="fi-FI" dirty="0">
                <a:latin typeface="Arial"/>
                <a:cs typeface="Arial"/>
              </a:rPr>
              <a:t>1. </a:t>
            </a:r>
            <a:r>
              <a:rPr lang="fi-FI" err="1">
                <a:latin typeface="Arial"/>
                <a:cs typeface="Arial"/>
              </a:rPr>
              <a:t>Varha</a:t>
            </a:r>
            <a:r>
              <a:rPr lang="fi-FI" dirty="0">
                <a:latin typeface="Arial"/>
                <a:cs typeface="Arial"/>
              </a:rPr>
              <a:t> voi luovuttaa tiloja järjestöjen sekä vapaamuotoisten toimintaryhmien ja kuntien käyttöön silloin, kun käyttäjän toiminta tukee </a:t>
            </a:r>
            <a:r>
              <a:rPr lang="fi-FI" err="1">
                <a:latin typeface="Arial"/>
                <a:cs typeface="Arial"/>
              </a:rPr>
              <a:t>Varhan</a:t>
            </a:r>
            <a:r>
              <a:rPr lang="fi-FI" dirty="0">
                <a:latin typeface="Arial"/>
                <a:cs typeface="Arial"/>
              </a:rPr>
              <a:t> tavoitteita sekä hyvinvoinnin ja terveyden edistämistehtävää.</a:t>
            </a:r>
          </a:p>
          <a:p>
            <a:r>
              <a:rPr lang="fi-FI" dirty="0"/>
              <a:t>2. Tilojen käyttöoikeuden luovuttaminen on yksi järjestöyhteistyön ja avustamisen muoto, ja tapa turvata järjestöjen toimintaedellytyksiä.</a:t>
            </a:r>
          </a:p>
          <a:p>
            <a:r>
              <a:rPr lang="fi-FI" dirty="0"/>
              <a:t>3. Järjestöiltä ei peritä korvausta tilojen käytöstä. Kunnilta peritään korvaus tilojen käytöstä.</a:t>
            </a:r>
          </a:p>
          <a:p>
            <a:r>
              <a:rPr lang="fi-FI" dirty="0"/>
              <a:t>4. Tilojen luovuttamisesta ei saa aiheutua hyvinvointialueelle merkittäviä ylimääräisiä kustannuksia.</a:t>
            </a:r>
          </a:p>
          <a:p>
            <a:r>
              <a:rPr lang="fi-FI" dirty="0"/>
              <a:t>5. Sellaisiin hyvinvointialueen tiloihin, joihin ulkopuolisten henkilöiden pääsyä rajoitetaan muutoinkin, ei tule luovuttaa ulkopuolisten tahojen käyttöön ilman hyvin perusteltua syytä.</a:t>
            </a:r>
          </a:p>
          <a:p>
            <a:r>
              <a:rPr lang="fi-FI" dirty="0">
                <a:latin typeface="Arial"/>
                <a:cs typeface="Arial"/>
              </a:rPr>
              <a:t>6. Hyvinvoinnin ja terveyden edistämisen yksikkö koordinoi tässä kuvattua tilojen luovuttamisen kokonaisuutta, ja tekee yhteistyötä palvelutuotannon ja tilapalveluiden kanssa.</a:t>
            </a:r>
          </a:p>
          <a:p>
            <a:endParaRPr lang="fi-FI" dirty="0"/>
          </a:p>
          <a:p>
            <a:endParaRPr lang="fi-FI" dirty="0"/>
          </a:p>
        </p:txBody>
      </p:sp>
    </p:spTree>
    <p:extLst>
      <p:ext uri="{BB962C8B-B14F-4D97-AF65-F5344CB8AC3E}">
        <p14:creationId xmlns:p14="http://schemas.microsoft.com/office/powerpoint/2010/main" val="1138642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54171" y="710170"/>
            <a:ext cx="8601075" cy="812067"/>
          </a:xfrm>
        </p:spPr>
        <p:txBody>
          <a:bodyPr/>
          <a:lstStyle/>
          <a:p>
            <a:r>
              <a:rPr lang="fi-FI" dirty="0"/>
              <a:t>Avustusehdotus perustuu</a:t>
            </a:r>
          </a:p>
        </p:txBody>
      </p:sp>
      <p:sp>
        <p:nvSpPr>
          <p:cNvPr id="4" name="Tekstin paikkamerkki 3"/>
          <p:cNvSpPr>
            <a:spLocks noGrp="1"/>
          </p:cNvSpPr>
          <p:nvPr>
            <p:ph type="body" sz="quarter" idx="13"/>
          </p:nvPr>
        </p:nvSpPr>
        <p:spPr>
          <a:xfrm>
            <a:off x="288754" y="1371599"/>
            <a:ext cx="8601075" cy="3119967"/>
          </a:xfrm>
        </p:spPr>
        <p:txBody>
          <a:bodyPr vert="horz" lIns="91440" tIns="45720" rIns="91440" bIns="45720" rtlCol="0" anchor="t">
            <a:normAutofit/>
          </a:bodyPr>
          <a:lstStyle/>
          <a:p>
            <a:endParaRPr lang="fi-FI" dirty="0"/>
          </a:p>
          <a:p>
            <a:pPr marL="342900" indent="-342900">
              <a:buFont typeface="Arial" panose="020B0604020202020204" pitchFamily="34" charset="0"/>
              <a:buChar char="•"/>
            </a:pPr>
            <a:r>
              <a:rPr lang="fi-FI" dirty="0">
                <a:latin typeface="Arial"/>
                <a:cs typeface="Arial"/>
              </a:rPr>
              <a:t>avustusperiaatteisiin ja pisteytysmalliin</a:t>
            </a:r>
          </a:p>
          <a:p>
            <a:pPr marL="342900" indent="-342900">
              <a:buFont typeface="Arial" panose="020B0604020202020204" pitchFamily="34" charset="0"/>
              <a:buChar char="•"/>
            </a:pPr>
            <a:r>
              <a:rPr lang="fi-FI" dirty="0">
                <a:latin typeface="Arial"/>
                <a:cs typeface="Arial"/>
              </a:rPr>
              <a:t>kokonaisharkintaan</a:t>
            </a:r>
          </a:p>
          <a:p>
            <a:pPr marL="342900" indent="-342900">
              <a:buFont typeface="Arial" panose="020B0604020202020204" pitchFamily="34" charset="0"/>
              <a:buChar char="•"/>
            </a:pPr>
            <a:r>
              <a:rPr lang="fi-FI" dirty="0">
                <a:latin typeface="Arial"/>
                <a:cs typeface="Arial"/>
              </a:rPr>
              <a:t>talousarviossa vahvistettuun määrärahaan</a:t>
            </a:r>
          </a:p>
          <a:p>
            <a:pPr marL="342900" indent="-342900">
              <a:buFont typeface="Arial" panose="020B0604020202020204" pitchFamily="34" charset="0"/>
              <a:buChar char="•"/>
            </a:pPr>
            <a:r>
              <a:rPr lang="fi-FI" dirty="0">
                <a:latin typeface="Arial"/>
                <a:cs typeface="Arial"/>
              </a:rPr>
              <a:t>järjestöjen toimintaedellytysten huomioimiseen</a:t>
            </a:r>
          </a:p>
          <a:p>
            <a:pPr marL="342900" indent="-342900">
              <a:buFont typeface="Arial" panose="020B0604020202020204" pitchFamily="34" charset="0"/>
              <a:buChar char="•"/>
            </a:pPr>
            <a:r>
              <a:rPr lang="fi-FI" dirty="0">
                <a:latin typeface="Arial"/>
                <a:cs typeface="Arial"/>
              </a:rPr>
              <a:t>hakijoiden oikeudenmukaiseen ja yhdenvertaiseen kohteluun</a:t>
            </a:r>
          </a:p>
          <a:p>
            <a:endParaRPr lang="fi-FI" dirty="0"/>
          </a:p>
        </p:txBody>
      </p:sp>
    </p:spTree>
    <p:extLst>
      <p:ext uri="{BB962C8B-B14F-4D97-AF65-F5344CB8AC3E}">
        <p14:creationId xmlns:p14="http://schemas.microsoft.com/office/powerpoint/2010/main" val="83490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95591" y="344410"/>
            <a:ext cx="8494239" cy="812067"/>
          </a:xfrm>
        </p:spPr>
        <p:txBody>
          <a:bodyPr/>
          <a:lstStyle/>
          <a:p>
            <a:r>
              <a:rPr lang="fi-FI" dirty="0"/>
              <a:t>Avustuksista päättää Hyvinvoinnin ja terveyden edistämisen jaosto</a:t>
            </a:r>
          </a:p>
        </p:txBody>
      </p:sp>
      <p:sp>
        <p:nvSpPr>
          <p:cNvPr id="3" name="Tekstin paikkamerkki 2"/>
          <p:cNvSpPr>
            <a:spLocks noGrp="1"/>
          </p:cNvSpPr>
          <p:nvPr>
            <p:ph type="body" sz="quarter" idx="12"/>
          </p:nvPr>
        </p:nvSpPr>
        <p:spPr/>
        <p:txBody>
          <a:bodyPr vert="horz" lIns="91440" tIns="45720" rIns="91440" bIns="45720" rtlCol="0" anchor="t">
            <a:normAutofit/>
          </a:bodyPr>
          <a:lstStyle/>
          <a:p>
            <a:pPr marL="342900" indent="-342900">
              <a:buFont typeface="Arial" panose="020B0604020202020204" pitchFamily="34" charset="0"/>
              <a:buChar char="•"/>
            </a:pPr>
            <a:r>
              <a:rPr lang="fi-FI" dirty="0">
                <a:latin typeface="Arial"/>
                <a:cs typeface="Arial"/>
              </a:rPr>
              <a:t>Maksatus, kun päätös on lainvoimainen.</a:t>
            </a:r>
            <a:endParaRPr lang="en-US" dirty="0"/>
          </a:p>
          <a:p>
            <a:pPr marL="342900" indent="-342900">
              <a:buFont typeface="Arial" panose="020B0604020202020204" pitchFamily="34" charset="0"/>
              <a:buChar char="•"/>
            </a:pPr>
            <a:endParaRPr lang="fi-FI" dirty="0">
              <a:latin typeface="Arial"/>
              <a:cs typeface="Arial"/>
            </a:endParaRPr>
          </a:p>
        </p:txBody>
      </p:sp>
      <p:sp>
        <p:nvSpPr>
          <p:cNvPr id="4" name="Tekstin paikkamerkki 3"/>
          <p:cNvSpPr>
            <a:spLocks noGrp="1"/>
          </p:cNvSpPr>
          <p:nvPr>
            <p:ph type="body" sz="quarter" idx="13"/>
          </p:nvPr>
        </p:nvSpPr>
        <p:spPr/>
        <p:txBody>
          <a:bodyPr>
            <a:normAutofit/>
          </a:bodyPr>
          <a:lstStyle/>
          <a:p>
            <a:pPr marL="342900" indent="-342900">
              <a:buFont typeface="Arial" panose="020B0604020202020204" pitchFamily="34" charset="0"/>
              <a:buChar char="•"/>
            </a:pPr>
            <a:r>
              <a:rPr lang="fi-FI" dirty="0"/>
              <a:t>Virkamiesvalmisteluna (työryhmät) pohjaesitys avustusten jaosta. </a:t>
            </a:r>
          </a:p>
          <a:p>
            <a:pPr marL="342900" indent="-342900">
              <a:buFont typeface="Arial" panose="020B0604020202020204" pitchFamily="34" charset="0"/>
              <a:buChar char="•"/>
            </a:pPr>
            <a:r>
              <a:rPr lang="fi-FI" dirty="0"/>
              <a:t>Pohjaesitys sisältää pisteytystaulukot ja keskeiset kirjatut perustelut. Viedään jaostolle päätöksenteon yhteydessä oheismateriaalina.</a:t>
            </a:r>
          </a:p>
          <a:p>
            <a:endParaRPr lang="fi-FI" dirty="0"/>
          </a:p>
        </p:txBody>
      </p:sp>
    </p:spTree>
    <p:extLst>
      <p:ext uri="{BB962C8B-B14F-4D97-AF65-F5344CB8AC3E}">
        <p14:creationId xmlns:p14="http://schemas.microsoft.com/office/powerpoint/2010/main" val="105860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47472" y="125335"/>
            <a:ext cx="8280433" cy="812067"/>
          </a:xfrm>
        </p:spPr>
        <p:txBody>
          <a:bodyPr/>
          <a:lstStyle/>
          <a:p>
            <a:r>
              <a:rPr lang="fi-FI" dirty="0">
                <a:latin typeface="Arial"/>
                <a:cs typeface="Arial"/>
              </a:rPr>
              <a:t>Seuranta ja raportointi </a:t>
            </a:r>
            <a:endParaRPr lang="fi-FI" dirty="0"/>
          </a:p>
        </p:txBody>
      </p:sp>
      <p:sp>
        <p:nvSpPr>
          <p:cNvPr id="4" name="Tekstin paikkamerkki 3"/>
          <p:cNvSpPr>
            <a:spLocks noGrp="1"/>
          </p:cNvSpPr>
          <p:nvPr>
            <p:ph type="body" sz="quarter" idx="13"/>
          </p:nvPr>
        </p:nvSpPr>
        <p:spPr>
          <a:xfrm>
            <a:off x="288755" y="952499"/>
            <a:ext cx="8604542" cy="3539067"/>
          </a:xfrm>
        </p:spPr>
        <p:txBody>
          <a:bodyPr vert="horz" lIns="91440" tIns="45720" rIns="91440" bIns="45720" rtlCol="0" anchor="t">
            <a:normAutofit fontScale="85000" lnSpcReduction="10000"/>
          </a:bodyPr>
          <a:lstStyle/>
          <a:p>
            <a:r>
              <a:rPr lang="fi-FI">
                <a:latin typeface="Arial"/>
                <a:cs typeface="Arial"/>
              </a:rPr>
              <a:t>Avustuksen saajan on avustuksen käyttövuotta seuraavan vuoden toukokuun loppuun </a:t>
            </a:r>
            <a:endParaRPr lang="fi-FI"/>
          </a:p>
          <a:p>
            <a:r>
              <a:rPr lang="fi-FI">
                <a:latin typeface="Arial"/>
                <a:cs typeface="Arial"/>
              </a:rPr>
              <a:t>mennessä tehtävä selvitys avustuksen käytöstä ja toimitettava: </a:t>
            </a:r>
            <a:endParaRPr lang="fi-FI"/>
          </a:p>
          <a:p>
            <a:pPr marL="342900" indent="-342900">
              <a:buChar char="•"/>
            </a:pPr>
            <a:r>
              <a:rPr lang="fi-FI">
                <a:latin typeface="Arial"/>
                <a:cs typeface="Arial"/>
              </a:rPr>
              <a:t>Toimintakertomus tai vuosikertomus, jossa avustuksen saaja raportoi hankkeen toimintoja ja saavutettuja tuloksia (laajuus noin yksi A4 –sivun mittainen raportti) </a:t>
            </a:r>
            <a:endParaRPr lang="fi-FI"/>
          </a:p>
          <a:p>
            <a:pPr marL="342900" indent="-342900">
              <a:buChar char="•"/>
            </a:pPr>
            <a:r>
              <a:rPr lang="fi-FI">
                <a:latin typeface="Arial"/>
                <a:cs typeface="Arial"/>
              </a:rPr>
              <a:t>Allekirjoitettu tilinpäätös </a:t>
            </a:r>
            <a:endParaRPr lang="fi-FI"/>
          </a:p>
          <a:p>
            <a:pPr marL="342900" indent="-342900">
              <a:buChar char="•"/>
            </a:pPr>
            <a:r>
              <a:rPr lang="fi-FI">
                <a:latin typeface="Arial"/>
                <a:cs typeface="Arial"/>
              </a:rPr>
              <a:t>Tase-erittelyt </a:t>
            </a:r>
            <a:endParaRPr lang="fi-FI"/>
          </a:p>
          <a:p>
            <a:pPr marL="342900" indent="-342900">
              <a:buChar char="•"/>
            </a:pPr>
            <a:r>
              <a:rPr lang="fi-FI">
                <a:latin typeface="Arial"/>
                <a:cs typeface="Arial"/>
              </a:rPr>
              <a:t>Allekirjoitettu tilintarkastuskertomus tai toiminnantarkastuskertomus sekä </a:t>
            </a:r>
            <a:endParaRPr lang="fi-FI"/>
          </a:p>
          <a:p>
            <a:r>
              <a:rPr lang="fi-FI">
                <a:latin typeface="Arial"/>
                <a:cs typeface="Arial"/>
              </a:rPr>
              <a:t>vastaavasti tilintarkastajan tai toiminnantarkastajan laatimat muut tarkastusraportit </a:t>
            </a:r>
          </a:p>
          <a:p>
            <a:r>
              <a:rPr lang="fi-FI" sz="1800">
                <a:latin typeface="Arial"/>
                <a:cs typeface="Arial"/>
              </a:rPr>
              <a:t>- Raportoinniksi hyväksytään kevennetyn tilinpidon malli, jos yhdistyksen saamien avustusten ja muiden tulojen yhteenlaskettu määrä on tilikaudella ja sitä välittömästi edeltäneellä tilikaudella enintään 30 000 euroa eikä yhdistys harjoita liiketoimintaa (Yhdistyslain 37 a §:n 3–7 momentti). </a:t>
            </a:r>
            <a:endParaRPr lang="fi-FI">
              <a:latin typeface="Arial"/>
              <a:cs typeface="Arial"/>
            </a:endParaRPr>
          </a:p>
        </p:txBody>
      </p:sp>
    </p:spTree>
    <p:extLst>
      <p:ext uri="{BB962C8B-B14F-4D97-AF65-F5344CB8AC3E}">
        <p14:creationId xmlns:p14="http://schemas.microsoft.com/office/powerpoint/2010/main" val="276523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Voikukka pellolla auringon laskiessa">
            <a:extLst>
              <a:ext uri="{FF2B5EF4-FFF2-40B4-BE49-F238E27FC236}">
                <a16:creationId xmlns:a16="http://schemas.microsoft.com/office/drawing/2014/main" id="{AA6FE298-0F43-AB46-55E6-E818B6860232}"/>
              </a:ext>
            </a:extLst>
          </p:cNvPr>
          <p:cNvPicPr>
            <a:picLocks noChangeAspect="1"/>
          </p:cNvPicPr>
          <p:nvPr/>
        </p:nvPicPr>
        <p:blipFill>
          <a:blip r:embed="rId2"/>
          <a:stretch>
            <a:fillRect/>
          </a:stretch>
        </p:blipFill>
        <p:spPr>
          <a:xfrm>
            <a:off x="-175282" y="0"/>
            <a:ext cx="9494564" cy="5143500"/>
          </a:xfrm>
          <a:prstGeom prst="rect">
            <a:avLst/>
          </a:prstGeom>
        </p:spPr>
      </p:pic>
      <p:sp>
        <p:nvSpPr>
          <p:cNvPr id="2" name="Otsikko 1">
            <a:extLst>
              <a:ext uri="{FF2B5EF4-FFF2-40B4-BE49-F238E27FC236}">
                <a16:creationId xmlns:a16="http://schemas.microsoft.com/office/drawing/2014/main" id="{92DB13F2-AF05-4DBD-9E77-FA01497EED86}"/>
              </a:ext>
            </a:extLst>
          </p:cNvPr>
          <p:cNvSpPr>
            <a:spLocks noGrp="1"/>
          </p:cNvSpPr>
          <p:nvPr>
            <p:ph type="ctrTitle"/>
          </p:nvPr>
        </p:nvSpPr>
        <p:spPr>
          <a:xfrm>
            <a:off x="4084320" y="1668850"/>
            <a:ext cx="8371310" cy="1846510"/>
          </a:xfrm>
        </p:spPr>
        <p:txBody>
          <a:bodyPr/>
          <a:lstStyle/>
          <a:p>
            <a:r>
              <a:rPr lang="fi-FI" sz="7200" dirty="0"/>
              <a:t>Kiitos!</a:t>
            </a:r>
          </a:p>
        </p:txBody>
      </p:sp>
    </p:spTree>
    <p:extLst>
      <p:ext uri="{BB962C8B-B14F-4D97-AF65-F5344CB8AC3E}">
        <p14:creationId xmlns:p14="http://schemas.microsoft.com/office/powerpoint/2010/main" val="1778567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18058B-3910-5648-B105-7D8B8A48A8EB}"/>
              </a:ext>
            </a:extLst>
          </p:cNvPr>
          <p:cNvSpPr>
            <a:spLocks noGrp="1"/>
          </p:cNvSpPr>
          <p:nvPr>
            <p:ph type="ctrTitle"/>
          </p:nvPr>
        </p:nvSpPr>
        <p:spPr/>
        <p:txBody>
          <a:bodyPr/>
          <a:lstStyle/>
          <a:p>
            <a:r>
              <a:rPr lang="fi-FI" dirty="0"/>
              <a:t>Avustusten vuosikello</a:t>
            </a:r>
          </a:p>
        </p:txBody>
      </p:sp>
      <p:sp>
        <p:nvSpPr>
          <p:cNvPr id="4" name="Tekstin paikkamerkki 3">
            <a:extLst>
              <a:ext uri="{FF2B5EF4-FFF2-40B4-BE49-F238E27FC236}">
                <a16:creationId xmlns:a16="http://schemas.microsoft.com/office/drawing/2014/main" id="{7BB21D00-C137-A480-C373-BAEFC4913FD7}"/>
              </a:ext>
            </a:extLst>
          </p:cNvPr>
          <p:cNvSpPr>
            <a:spLocks noGrp="1"/>
          </p:cNvSpPr>
          <p:nvPr>
            <p:ph type="body" sz="quarter" idx="13"/>
          </p:nvPr>
        </p:nvSpPr>
        <p:spPr>
          <a:xfrm>
            <a:off x="288754" y="1248355"/>
            <a:ext cx="8465631" cy="3243211"/>
          </a:xfrm>
        </p:spPr>
        <p:txBody>
          <a:bodyPr>
            <a:normAutofit/>
          </a:bodyPr>
          <a:lstStyle/>
          <a:p>
            <a:pPr algn="l">
              <a:buFont typeface="Arial" panose="020B0604020202020204" pitchFamily="34" charset="0"/>
              <a:buChar char="•"/>
            </a:pPr>
            <a:r>
              <a:rPr lang="fi-FI" sz="1900" b="1" i="0" dirty="0">
                <a:solidFill>
                  <a:srgbClr val="000000"/>
                </a:solidFill>
                <a:effectLst/>
                <a:latin typeface="+mn-lt"/>
              </a:rPr>
              <a:t> Syyskuu: </a:t>
            </a:r>
            <a:r>
              <a:rPr lang="fi-FI" sz="1900" b="0" i="0" dirty="0" err="1">
                <a:solidFill>
                  <a:srgbClr val="000000"/>
                </a:solidFill>
                <a:effectLst/>
                <a:latin typeface="+mn-lt"/>
              </a:rPr>
              <a:t>Varha</a:t>
            </a:r>
            <a:r>
              <a:rPr lang="fi-FI" sz="1900" b="0" i="0" dirty="0">
                <a:solidFill>
                  <a:srgbClr val="000000"/>
                </a:solidFill>
                <a:effectLst/>
                <a:latin typeface="+mn-lt"/>
              </a:rPr>
              <a:t> viestii </a:t>
            </a:r>
            <a:r>
              <a:rPr lang="fi-FI" sz="1900" dirty="0">
                <a:solidFill>
                  <a:srgbClr val="000000"/>
                </a:solidFill>
                <a:latin typeface="+mn-lt"/>
              </a:rPr>
              <a:t>avustus</a:t>
            </a:r>
            <a:r>
              <a:rPr lang="fi-FI" sz="1900" b="0" i="0" dirty="0">
                <a:solidFill>
                  <a:srgbClr val="000000"/>
                </a:solidFill>
                <a:effectLst/>
                <a:latin typeface="+mn-lt"/>
              </a:rPr>
              <a:t>hausta verkkosivuillaan, median ja sosiaalisen median kanavilla.</a:t>
            </a:r>
          </a:p>
          <a:p>
            <a:pPr algn="l">
              <a:buFont typeface="Arial" panose="020B0604020202020204" pitchFamily="34" charset="0"/>
              <a:buChar char="•"/>
            </a:pPr>
            <a:r>
              <a:rPr lang="fi-FI" sz="1900" b="1" i="0" dirty="0">
                <a:solidFill>
                  <a:srgbClr val="000000"/>
                </a:solidFill>
                <a:effectLst/>
                <a:latin typeface="+mn-lt"/>
              </a:rPr>
              <a:t> Lokakuu: </a:t>
            </a:r>
            <a:r>
              <a:rPr lang="fi-FI" sz="1900" dirty="0">
                <a:solidFill>
                  <a:srgbClr val="000000"/>
                </a:solidFill>
                <a:latin typeface="+mn-lt"/>
              </a:rPr>
              <a:t>Avustusten </a:t>
            </a:r>
            <a:r>
              <a:rPr lang="fi-FI" sz="1900" b="0" i="0" dirty="0">
                <a:solidFill>
                  <a:srgbClr val="000000"/>
                </a:solidFill>
                <a:effectLst/>
                <a:latin typeface="+mn-lt"/>
              </a:rPr>
              <a:t>hakuaika.</a:t>
            </a:r>
          </a:p>
          <a:p>
            <a:pPr algn="l">
              <a:buFont typeface="Arial" panose="020B0604020202020204" pitchFamily="34" charset="0"/>
              <a:buChar char="•"/>
            </a:pPr>
            <a:r>
              <a:rPr lang="fi-FI" sz="1900" b="1" i="0" dirty="0">
                <a:solidFill>
                  <a:srgbClr val="000000"/>
                </a:solidFill>
                <a:effectLst/>
                <a:latin typeface="+mn-lt"/>
              </a:rPr>
              <a:t> Marras-joulukuu:</a:t>
            </a:r>
            <a:r>
              <a:rPr lang="fi-FI" sz="1900" b="0" i="0" dirty="0">
                <a:solidFill>
                  <a:srgbClr val="000000"/>
                </a:solidFill>
                <a:effectLst/>
                <a:latin typeface="+mn-lt"/>
              </a:rPr>
              <a:t> </a:t>
            </a:r>
            <a:r>
              <a:rPr lang="fi-FI" sz="1900" dirty="0">
                <a:solidFill>
                  <a:srgbClr val="000000"/>
                </a:solidFill>
                <a:latin typeface="+mn-lt"/>
              </a:rPr>
              <a:t>Hakemusten </a:t>
            </a:r>
            <a:r>
              <a:rPr lang="fi-FI" sz="1900" b="0" i="0" dirty="0">
                <a:solidFill>
                  <a:srgbClr val="000000"/>
                </a:solidFill>
                <a:effectLst/>
                <a:latin typeface="+mn-lt"/>
              </a:rPr>
              <a:t>käsittely ja valmistelu </a:t>
            </a:r>
            <a:r>
              <a:rPr lang="fi-FI" sz="1900" b="0" i="0" dirty="0" err="1">
                <a:solidFill>
                  <a:srgbClr val="000000"/>
                </a:solidFill>
                <a:effectLst/>
                <a:latin typeface="+mn-lt"/>
              </a:rPr>
              <a:t>Varhassa</a:t>
            </a:r>
            <a:r>
              <a:rPr lang="fi-FI" sz="1900" b="0" i="0" dirty="0">
                <a:solidFill>
                  <a:srgbClr val="000000"/>
                </a:solidFill>
                <a:effectLst/>
                <a:latin typeface="+mn-lt"/>
              </a:rPr>
              <a:t>.</a:t>
            </a:r>
          </a:p>
          <a:p>
            <a:pPr algn="l">
              <a:buFont typeface="Arial" panose="020B0604020202020204" pitchFamily="34" charset="0"/>
              <a:buChar char="•"/>
            </a:pPr>
            <a:r>
              <a:rPr lang="fi-FI" sz="1900" b="1" i="0" dirty="0">
                <a:solidFill>
                  <a:srgbClr val="000000"/>
                </a:solidFill>
                <a:effectLst/>
                <a:latin typeface="+mn-lt"/>
              </a:rPr>
              <a:t> Tammikuu: </a:t>
            </a:r>
            <a:r>
              <a:rPr lang="fi-FI" sz="1900" b="0" i="0" dirty="0">
                <a:solidFill>
                  <a:srgbClr val="000000"/>
                </a:solidFill>
                <a:effectLst/>
                <a:latin typeface="+mn-lt"/>
              </a:rPr>
              <a:t>Hyvinvoinnin ja terveyden edistämisen -jaosto päättää avustusten myöntämisestä. </a:t>
            </a:r>
            <a:r>
              <a:rPr lang="fi-FI" sz="1900" b="0" i="0" dirty="0" err="1">
                <a:solidFill>
                  <a:srgbClr val="000000"/>
                </a:solidFill>
                <a:effectLst/>
                <a:latin typeface="+mn-lt"/>
              </a:rPr>
              <a:t>Varha</a:t>
            </a:r>
            <a:r>
              <a:rPr lang="fi-FI" sz="1900" b="0" i="0" dirty="0">
                <a:solidFill>
                  <a:srgbClr val="000000"/>
                </a:solidFill>
                <a:effectLst/>
                <a:latin typeface="+mn-lt"/>
              </a:rPr>
              <a:t> lähettää päätöksen avustuksen hakijoille. Järjestö voi hakea päätökseen oikaisua.</a:t>
            </a:r>
          </a:p>
          <a:p>
            <a:pPr algn="l">
              <a:buFont typeface="Arial" panose="020B0604020202020204" pitchFamily="34" charset="0"/>
              <a:buChar char="•"/>
            </a:pPr>
            <a:r>
              <a:rPr lang="fi-FI" sz="1900" b="0" i="0" dirty="0">
                <a:solidFill>
                  <a:srgbClr val="000000"/>
                </a:solidFill>
                <a:effectLst/>
                <a:latin typeface="+mn-lt"/>
              </a:rPr>
              <a:t> </a:t>
            </a:r>
            <a:r>
              <a:rPr lang="fi-FI" sz="1900" b="1" i="0" dirty="0">
                <a:solidFill>
                  <a:srgbClr val="000000"/>
                </a:solidFill>
                <a:effectLst/>
                <a:latin typeface="+mn-lt"/>
              </a:rPr>
              <a:t>Helmi-maaliskuu:</a:t>
            </a:r>
            <a:r>
              <a:rPr lang="fi-FI" sz="1900" b="0" i="0" dirty="0">
                <a:solidFill>
                  <a:srgbClr val="000000"/>
                </a:solidFill>
                <a:effectLst/>
                <a:latin typeface="+mn-lt"/>
              </a:rPr>
              <a:t> kumppanuussopimusten laadinta.</a:t>
            </a:r>
          </a:p>
          <a:p>
            <a:pPr algn="l">
              <a:buFont typeface="Arial" panose="020B0604020202020204" pitchFamily="34" charset="0"/>
              <a:buChar char="•"/>
            </a:pPr>
            <a:r>
              <a:rPr lang="fi-FI" sz="1900" b="1" i="0" dirty="0">
                <a:solidFill>
                  <a:srgbClr val="000000"/>
                </a:solidFill>
                <a:effectLst/>
                <a:latin typeface="+mn-lt"/>
              </a:rPr>
              <a:t> Toukokuu:</a:t>
            </a:r>
            <a:r>
              <a:rPr lang="fi-FI" sz="1900" b="0" i="0" dirty="0">
                <a:solidFill>
                  <a:srgbClr val="000000"/>
                </a:solidFill>
                <a:effectLst/>
                <a:latin typeface="+mn-lt"/>
              </a:rPr>
              <a:t> </a:t>
            </a:r>
            <a:r>
              <a:rPr lang="fi-FI" sz="1900" b="0" i="0" dirty="0" err="1">
                <a:solidFill>
                  <a:srgbClr val="000000"/>
                </a:solidFill>
                <a:effectLst/>
                <a:latin typeface="+mn-lt"/>
              </a:rPr>
              <a:t>Varhan</a:t>
            </a:r>
            <a:r>
              <a:rPr lang="fi-FI" sz="1900" b="0" i="0" dirty="0">
                <a:solidFill>
                  <a:srgbClr val="000000"/>
                </a:solidFill>
                <a:effectLst/>
                <a:latin typeface="+mn-lt"/>
              </a:rPr>
              <a:t> avustuksilla rahoitetun toiminnan tuloksista raportointi toukokuun loppuun mennessä (edell. vuosi).</a:t>
            </a:r>
          </a:p>
          <a:p>
            <a:endParaRPr lang="fi-FI" dirty="0"/>
          </a:p>
        </p:txBody>
      </p:sp>
    </p:spTree>
    <p:extLst>
      <p:ext uri="{BB962C8B-B14F-4D97-AF65-F5344CB8AC3E}">
        <p14:creationId xmlns:p14="http://schemas.microsoft.com/office/powerpoint/2010/main" val="418613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54592" y="188482"/>
            <a:ext cx="8601075" cy="812067"/>
          </a:xfrm>
        </p:spPr>
        <p:txBody>
          <a:bodyPr/>
          <a:lstStyle/>
          <a:p>
            <a:r>
              <a:rPr lang="fi-FI" dirty="0" err="1">
                <a:latin typeface="Arial"/>
                <a:cs typeface="Arial"/>
              </a:rPr>
              <a:t>Varhan</a:t>
            </a:r>
            <a:r>
              <a:rPr lang="fi-FI" dirty="0">
                <a:latin typeface="Arial"/>
                <a:cs typeface="Arial"/>
              </a:rPr>
              <a:t> avustustoimintaa ohjaavat asiakirjat</a:t>
            </a:r>
            <a:endParaRPr lang="fi-FI" dirty="0"/>
          </a:p>
        </p:txBody>
      </p:sp>
      <p:sp>
        <p:nvSpPr>
          <p:cNvPr id="4" name="Tekstin paikkamerkki 3"/>
          <p:cNvSpPr>
            <a:spLocks noGrp="1"/>
          </p:cNvSpPr>
          <p:nvPr>
            <p:ph type="body" sz="quarter" idx="13"/>
          </p:nvPr>
        </p:nvSpPr>
        <p:spPr>
          <a:xfrm>
            <a:off x="354592" y="1208367"/>
            <a:ext cx="8789408" cy="4081206"/>
          </a:xfrm>
        </p:spPr>
        <p:txBody>
          <a:bodyPr>
            <a:normAutofit/>
          </a:bodyPr>
          <a:lstStyle/>
          <a:p>
            <a:r>
              <a:rPr lang="fi-FI" sz="1700" b="1" dirty="0"/>
              <a:t>Avustusperiaatteet </a:t>
            </a:r>
          </a:p>
          <a:p>
            <a:pPr marL="342900" indent="-342900">
              <a:buFont typeface="Arial" panose="020B0604020202020204" pitchFamily="34" charset="0"/>
              <a:buChar char="•"/>
            </a:pPr>
            <a:r>
              <a:rPr lang="fi-FI" sz="1700" dirty="0"/>
              <a:t>Aluehallitus päättää avustusten maksamisen periaatteista</a:t>
            </a:r>
          </a:p>
          <a:p>
            <a:r>
              <a:rPr lang="fi-FI" sz="1700" b="1" dirty="0"/>
              <a:t>Avustuspäätös</a:t>
            </a:r>
          </a:p>
          <a:p>
            <a:pPr marL="285750" indent="-285750">
              <a:buFont typeface="Arial" panose="020B0604020202020204" pitchFamily="34" charset="0"/>
              <a:buChar char="•"/>
            </a:pPr>
            <a:r>
              <a:rPr lang="fi-FI" sz="1700" dirty="0"/>
              <a:t>Hyvinvoinnin ja terveyden edistämisen jaosto päättää avustusten myöntämisestä talousarvioon varatun määrärahan puitteissa.</a:t>
            </a:r>
          </a:p>
          <a:p>
            <a:r>
              <a:rPr lang="fi-FI" sz="1700" b="1" dirty="0"/>
              <a:t>Pisteytysmalli</a:t>
            </a:r>
          </a:p>
          <a:p>
            <a:pPr marL="342900" indent="-342900">
              <a:buFont typeface="Arial" panose="020B0604020202020204" pitchFamily="34" charset="0"/>
              <a:buChar char="•"/>
            </a:pPr>
            <a:r>
              <a:rPr lang="fi-FI" sz="1700" dirty="0" err="1"/>
              <a:t>Varhan</a:t>
            </a:r>
            <a:r>
              <a:rPr lang="fi-FI" sz="1700" dirty="0"/>
              <a:t> avustuskriteerit.</a:t>
            </a:r>
          </a:p>
          <a:p>
            <a:pPr lvl="0">
              <a:buClr>
                <a:srgbClr val="009F8D"/>
              </a:buClr>
            </a:pPr>
            <a:r>
              <a:rPr lang="fi-FI" sz="1700" b="1" dirty="0"/>
              <a:t>Avustusten hakuohje</a:t>
            </a:r>
          </a:p>
          <a:p>
            <a:pPr marL="342900" lvl="0" indent="-342900">
              <a:buClr>
                <a:srgbClr val="009F8D"/>
              </a:buClr>
              <a:buFont typeface="Arial" panose="020B0604020202020204" pitchFamily="34" charset="0"/>
              <a:buChar char="•"/>
            </a:pPr>
            <a:r>
              <a:rPr lang="fi-FI" sz="1700" dirty="0"/>
              <a:t>Operatiivinen ohje järjestöille avustusten hakemiseen, käyttöön, viestintään ja raportointiin liittyen.</a:t>
            </a:r>
            <a:endParaRPr lang="fi-FI" sz="1700" b="1" dirty="0"/>
          </a:p>
          <a:p>
            <a:endParaRPr lang="fi-FI" dirty="0"/>
          </a:p>
          <a:p>
            <a:endParaRPr lang="fi-FI" dirty="0"/>
          </a:p>
          <a:p>
            <a:pPr marL="457200" indent="-457200">
              <a:buAutoNum type="arabicPeriod"/>
            </a:pPr>
            <a:endParaRPr lang="fi-FI" dirty="0"/>
          </a:p>
          <a:p>
            <a:pPr marL="457200" indent="-457200">
              <a:buAutoNum type="arabicPeriod"/>
            </a:pPr>
            <a:endParaRPr lang="fi-FI" dirty="0"/>
          </a:p>
          <a:p>
            <a:endParaRPr lang="fi-FI" dirty="0"/>
          </a:p>
          <a:p>
            <a:endParaRPr lang="fi-FI" dirty="0"/>
          </a:p>
          <a:p>
            <a:pPr marL="457200" indent="-457200">
              <a:buAutoNum type="arabicPeriod"/>
            </a:pPr>
            <a:endParaRPr lang="fi-FI" dirty="0"/>
          </a:p>
        </p:txBody>
      </p:sp>
    </p:spTree>
    <p:extLst>
      <p:ext uri="{BB962C8B-B14F-4D97-AF65-F5344CB8AC3E}">
        <p14:creationId xmlns:p14="http://schemas.microsoft.com/office/powerpoint/2010/main" val="190480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A32A0C-A93D-CDF7-5E0C-036A3A77089B}"/>
              </a:ext>
            </a:extLst>
          </p:cNvPr>
          <p:cNvSpPr>
            <a:spLocks noGrp="1"/>
          </p:cNvSpPr>
          <p:nvPr>
            <p:ph type="ctrTitle"/>
          </p:nvPr>
        </p:nvSpPr>
        <p:spPr/>
        <p:txBody>
          <a:bodyPr/>
          <a:lstStyle/>
          <a:p>
            <a:r>
              <a:rPr lang="fi-FI" dirty="0"/>
              <a:t>Kaikille avoimet avustusklinikat </a:t>
            </a:r>
            <a:r>
              <a:rPr lang="fi-FI" dirty="0" err="1"/>
              <a:t>Teamsissa</a:t>
            </a:r>
            <a:endParaRPr lang="fi-FI" dirty="0"/>
          </a:p>
        </p:txBody>
      </p:sp>
      <p:sp>
        <p:nvSpPr>
          <p:cNvPr id="4" name="Tekstin paikkamerkki 3">
            <a:extLst>
              <a:ext uri="{FF2B5EF4-FFF2-40B4-BE49-F238E27FC236}">
                <a16:creationId xmlns:a16="http://schemas.microsoft.com/office/drawing/2014/main" id="{4496D72B-4701-A822-33C9-9D15BCE1A4EB}"/>
              </a:ext>
            </a:extLst>
          </p:cNvPr>
          <p:cNvSpPr>
            <a:spLocks noGrp="1"/>
          </p:cNvSpPr>
          <p:nvPr>
            <p:ph type="body" sz="quarter" idx="13"/>
          </p:nvPr>
        </p:nvSpPr>
        <p:spPr>
          <a:xfrm>
            <a:off x="288754" y="1371599"/>
            <a:ext cx="8060115" cy="3119967"/>
          </a:xfrm>
        </p:spPr>
        <p:txBody>
          <a:bodyPr>
            <a:normAutofit fontScale="85000" lnSpcReduction="20000"/>
          </a:bodyPr>
          <a:lstStyle/>
          <a:p>
            <a:r>
              <a:rPr lang="fi-FI" dirty="0"/>
              <a:t>Hyppää linjoille, jos mielessä on kysymys. </a:t>
            </a:r>
            <a:r>
              <a:rPr lang="fi-FI" dirty="0">
                <a:hlinkClick r:id="rId2"/>
              </a:rPr>
              <a:t>Kokouslinkit ja UKK verkkosivuilla</a:t>
            </a:r>
            <a:r>
              <a:rPr lang="fi-FI" dirty="0"/>
              <a:t>. </a:t>
            </a:r>
          </a:p>
          <a:p>
            <a:endParaRPr lang="fi-FI" dirty="0"/>
          </a:p>
          <a:p>
            <a:pPr marL="342900" indent="-342900">
              <a:buFont typeface="Arial" panose="020B0604020202020204" pitchFamily="34" charset="0"/>
              <a:buChar char="•"/>
            </a:pPr>
            <a:r>
              <a:rPr lang="fi-FI" dirty="0"/>
              <a:t>2.10. klo 14-15</a:t>
            </a:r>
          </a:p>
          <a:p>
            <a:pPr marL="342900" indent="-342900">
              <a:buFont typeface="Arial" panose="020B0604020202020204" pitchFamily="34" charset="0"/>
              <a:buChar char="•"/>
            </a:pPr>
            <a:r>
              <a:rPr lang="fi-FI" dirty="0"/>
              <a:t>3.10. klo 9-10</a:t>
            </a:r>
          </a:p>
          <a:p>
            <a:pPr marL="342900" indent="-342900">
              <a:buFont typeface="Arial" panose="020B0604020202020204" pitchFamily="34" charset="0"/>
              <a:buChar char="•"/>
            </a:pPr>
            <a:r>
              <a:rPr lang="fi-FI" dirty="0"/>
              <a:t>4.10. klo 10-11</a:t>
            </a:r>
          </a:p>
          <a:p>
            <a:pPr marL="342900" indent="-342900">
              <a:buFont typeface="Arial" panose="020B0604020202020204" pitchFamily="34" charset="0"/>
              <a:buChar char="•"/>
            </a:pPr>
            <a:r>
              <a:rPr lang="fi-FI" dirty="0"/>
              <a:t>7.10. klo 14-14</a:t>
            </a:r>
          </a:p>
          <a:p>
            <a:pPr marL="342900" indent="-342900">
              <a:buFont typeface="Arial" panose="020B0604020202020204" pitchFamily="34" charset="0"/>
              <a:buChar char="•"/>
            </a:pPr>
            <a:r>
              <a:rPr lang="fi-FI" dirty="0"/>
              <a:t>10.10. klo 9-10</a:t>
            </a:r>
          </a:p>
          <a:p>
            <a:pPr marL="342900" indent="-342900">
              <a:buFont typeface="Arial" panose="020B0604020202020204" pitchFamily="34" charset="0"/>
              <a:buChar char="•"/>
            </a:pPr>
            <a:r>
              <a:rPr lang="fi-FI" dirty="0"/>
              <a:t>16.10. klo 13.30-14.30</a:t>
            </a:r>
          </a:p>
          <a:p>
            <a:pPr marL="342900" indent="-342900">
              <a:buFont typeface="Arial" panose="020B0604020202020204" pitchFamily="34" charset="0"/>
              <a:buChar char="•"/>
            </a:pPr>
            <a:r>
              <a:rPr lang="fi-FI" dirty="0"/>
              <a:t>26.10. klo 9-10</a:t>
            </a:r>
          </a:p>
          <a:p>
            <a:pPr marL="342900" indent="-342900">
              <a:buFont typeface="Arial" panose="020B0604020202020204" pitchFamily="34" charset="0"/>
              <a:buChar char="•"/>
            </a:pPr>
            <a:r>
              <a:rPr lang="fi-FI" dirty="0"/>
              <a:t>28.10. klo 13-14</a:t>
            </a:r>
          </a:p>
          <a:p>
            <a:pPr marL="342900" indent="-342900">
              <a:buFont typeface="Arial" panose="020B0604020202020204" pitchFamily="34" charset="0"/>
              <a:buChar char="•"/>
            </a:pPr>
            <a:r>
              <a:rPr lang="fi-FI" dirty="0"/>
              <a:t>30.10. 9-10.30</a:t>
            </a:r>
          </a:p>
        </p:txBody>
      </p:sp>
    </p:spTree>
    <p:extLst>
      <p:ext uri="{BB962C8B-B14F-4D97-AF65-F5344CB8AC3E}">
        <p14:creationId xmlns:p14="http://schemas.microsoft.com/office/powerpoint/2010/main" val="1641952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en-US" dirty="0" err="1">
                <a:latin typeface="Arial"/>
                <a:cs typeface="Arial"/>
              </a:rPr>
              <a:t>Toiminnan</a:t>
            </a:r>
            <a:r>
              <a:rPr lang="en-US" dirty="0">
                <a:latin typeface="Arial"/>
                <a:cs typeface="Arial"/>
              </a:rPr>
              <a:t> ja </a:t>
            </a:r>
            <a:r>
              <a:rPr lang="en-US" dirty="0" err="1">
                <a:latin typeface="Arial"/>
                <a:cs typeface="Arial"/>
              </a:rPr>
              <a:t>kohderyhmän</a:t>
            </a:r>
            <a:r>
              <a:rPr lang="en-US" dirty="0">
                <a:latin typeface="Arial"/>
                <a:cs typeface="Arial"/>
              </a:rPr>
              <a:t> </a:t>
            </a:r>
            <a:r>
              <a:rPr lang="en-US" dirty="0" err="1">
                <a:latin typeface="Arial"/>
                <a:cs typeface="Arial"/>
              </a:rPr>
              <a:t>perusteella</a:t>
            </a:r>
            <a:r>
              <a:rPr lang="en-US" dirty="0">
                <a:latin typeface="Arial"/>
                <a:cs typeface="Arial"/>
              </a:rPr>
              <a:t> </a:t>
            </a:r>
            <a:r>
              <a:rPr lang="en-US" dirty="0" err="1">
                <a:latin typeface="Arial"/>
                <a:cs typeface="Arial"/>
              </a:rPr>
              <a:t>Varha</a:t>
            </a:r>
            <a:r>
              <a:rPr lang="en-US" dirty="0">
                <a:latin typeface="Arial"/>
                <a:cs typeface="Arial"/>
              </a:rPr>
              <a:t> </a:t>
            </a:r>
            <a:r>
              <a:rPr lang="en-US" dirty="0" err="1">
                <a:latin typeface="Arial"/>
                <a:cs typeface="Arial"/>
              </a:rPr>
              <a:t>avustaa</a:t>
            </a:r>
            <a:endParaRPr lang="fi-FI" dirty="0"/>
          </a:p>
        </p:txBody>
      </p:sp>
      <p:sp>
        <p:nvSpPr>
          <p:cNvPr id="4" name="Tekstin paikkamerkki 3"/>
          <p:cNvSpPr>
            <a:spLocks noGrp="1"/>
          </p:cNvSpPr>
          <p:nvPr>
            <p:ph type="body" sz="quarter" idx="13"/>
          </p:nvPr>
        </p:nvSpPr>
        <p:spPr>
          <a:xfrm>
            <a:off x="356454" y="1261871"/>
            <a:ext cx="8533376" cy="3119967"/>
          </a:xfrm>
        </p:spPr>
        <p:txBody>
          <a:bodyPr>
            <a:normAutofit/>
          </a:bodyPr>
          <a:lstStyle/>
          <a:p>
            <a:r>
              <a:rPr lang="en-US">
                <a:latin typeface="Arial"/>
                <a:cs typeface="Arial"/>
              </a:rPr>
              <a:t> </a:t>
            </a:r>
            <a:endParaRPr lang="en-US"/>
          </a:p>
          <a:p>
            <a:r>
              <a:rPr lang="en-US">
                <a:latin typeface="Arial"/>
                <a:cs typeface="Arial"/>
              </a:rPr>
              <a:t>• </a:t>
            </a:r>
            <a:r>
              <a:rPr lang="en-US" err="1">
                <a:latin typeface="Arial"/>
                <a:cs typeface="Arial"/>
              </a:rPr>
              <a:t>Potilasjärjestöjen</a:t>
            </a:r>
            <a:r>
              <a:rPr lang="en-US">
                <a:latin typeface="Arial"/>
                <a:cs typeface="Arial"/>
              </a:rPr>
              <a:t> </a:t>
            </a:r>
            <a:r>
              <a:rPr lang="en-US" err="1">
                <a:latin typeface="Arial"/>
                <a:cs typeface="Arial"/>
              </a:rPr>
              <a:t>kohderyhmilleen</a:t>
            </a:r>
            <a:r>
              <a:rPr lang="en-US">
                <a:latin typeface="Arial"/>
                <a:cs typeface="Arial"/>
              </a:rPr>
              <a:t> </a:t>
            </a:r>
            <a:r>
              <a:rPr lang="en-US" err="1">
                <a:latin typeface="Arial"/>
                <a:cs typeface="Arial"/>
              </a:rPr>
              <a:t>tarjoama</a:t>
            </a:r>
            <a:r>
              <a:rPr lang="en-US">
                <a:latin typeface="Arial"/>
                <a:cs typeface="Arial"/>
              </a:rPr>
              <a:t> </a:t>
            </a:r>
            <a:r>
              <a:rPr lang="en-US" err="1">
                <a:latin typeface="Arial"/>
                <a:cs typeface="Arial"/>
              </a:rPr>
              <a:t>toiminta</a:t>
            </a:r>
            <a:r>
              <a:rPr lang="en-US">
                <a:latin typeface="Arial"/>
                <a:cs typeface="Arial"/>
              </a:rPr>
              <a:t>    </a:t>
            </a:r>
            <a:endParaRPr lang="en-US"/>
          </a:p>
          <a:p>
            <a:r>
              <a:rPr lang="en-US">
                <a:latin typeface="Arial"/>
                <a:cs typeface="Arial"/>
              </a:rPr>
              <a:t>• </a:t>
            </a:r>
            <a:r>
              <a:rPr lang="en-US" err="1">
                <a:latin typeface="Arial"/>
                <a:cs typeface="Arial"/>
              </a:rPr>
              <a:t>Lastensuojeluun</a:t>
            </a:r>
            <a:r>
              <a:rPr lang="en-US">
                <a:latin typeface="Arial"/>
                <a:cs typeface="Arial"/>
              </a:rPr>
              <a:t> </a:t>
            </a:r>
            <a:r>
              <a:rPr lang="en-US" err="1">
                <a:latin typeface="Arial"/>
                <a:cs typeface="Arial"/>
              </a:rPr>
              <a:t>kiinteästi</a:t>
            </a:r>
            <a:r>
              <a:rPr lang="en-US">
                <a:latin typeface="Arial"/>
                <a:cs typeface="Arial"/>
              </a:rPr>
              <a:t> </a:t>
            </a:r>
            <a:r>
              <a:rPr lang="en-US" err="1">
                <a:latin typeface="Arial"/>
                <a:cs typeface="Arial"/>
              </a:rPr>
              <a:t>kuuluva</a:t>
            </a:r>
            <a:r>
              <a:rPr lang="en-US">
                <a:latin typeface="Arial"/>
                <a:cs typeface="Arial"/>
              </a:rPr>
              <a:t> </a:t>
            </a:r>
            <a:r>
              <a:rPr lang="en-US" err="1">
                <a:latin typeface="Arial"/>
                <a:cs typeface="Arial"/>
              </a:rPr>
              <a:t>toiminta</a:t>
            </a:r>
            <a:r>
              <a:rPr lang="en-US">
                <a:latin typeface="Arial"/>
                <a:cs typeface="Arial"/>
              </a:rPr>
              <a:t>    </a:t>
            </a:r>
            <a:endParaRPr lang="en-US"/>
          </a:p>
          <a:p>
            <a:r>
              <a:rPr lang="en-US">
                <a:latin typeface="Arial"/>
                <a:cs typeface="Arial"/>
              </a:rPr>
              <a:t>• </a:t>
            </a:r>
            <a:r>
              <a:rPr lang="en-US" err="1">
                <a:latin typeface="Arial"/>
                <a:cs typeface="Arial"/>
              </a:rPr>
              <a:t>Mielenterveys</a:t>
            </a:r>
            <a:r>
              <a:rPr lang="en-US">
                <a:latin typeface="Arial"/>
                <a:cs typeface="Arial"/>
              </a:rPr>
              <a:t>- ja </a:t>
            </a:r>
            <a:r>
              <a:rPr lang="en-US" err="1">
                <a:latin typeface="Arial"/>
                <a:cs typeface="Arial"/>
              </a:rPr>
              <a:t>päihdepalveluihin</a:t>
            </a:r>
            <a:r>
              <a:rPr lang="en-US">
                <a:latin typeface="Arial"/>
                <a:cs typeface="Arial"/>
              </a:rPr>
              <a:t> </a:t>
            </a:r>
            <a:r>
              <a:rPr lang="en-US" err="1">
                <a:latin typeface="Arial"/>
                <a:cs typeface="Arial"/>
              </a:rPr>
              <a:t>kiinteästi</a:t>
            </a:r>
            <a:r>
              <a:rPr lang="en-US">
                <a:latin typeface="Arial"/>
                <a:cs typeface="Arial"/>
              </a:rPr>
              <a:t> </a:t>
            </a:r>
            <a:r>
              <a:rPr lang="en-US" err="1">
                <a:latin typeface="Arial"/>
                <a:cs typeface="Arial"/>
              </a:rPr>
              <a:t>kuuluva</a:t>
            </a:r>
            <a:r>
              <a:rPr lang="en-US">
                <a:latin typeface="Arial"/>
                <a:cs typeface="Arial"/>
              </a:rPr>
              <a:t> </a:t>
            </a:r>
            <a:r>
              <a:rPr lang="en-US" err="1">
                <a:latin typeface="Arial"/>
                <a:cs typeface="Arial"/>
              </a:rPr>
              <a:t>toiminta</a:t>
            </a:r>
            <a:r>
              <a:rPr lang="en-US">
                <a:latin typeface="Arial"/>
                <a:cs typeface="Arial"/>
              </a:rPr>
              <a:t>    </a:t>
            </a:r>
            <a:endParaRPr lang="en-US"/>
          </a:p>
          <a:p>
            <a:r>
              <a:rPr lang="en-US">
                <a:latin typeface="Arial"/>
                <a:cs typeface="Arial"/>
              </a:rPr>
              <a:t>• </a:t>
            </a:r>
            <a:r>
              <a:rPr lang="en-US" err="1">
                <a:latin typeface="Arial"/>
                <a:cs typeface="Arial"/>
              </a:rPr>
              <a:t>Vammaispalveluihin</a:t>
            </a:r>
            <a:r>
              <a:rPr lang="en-US">
                <a:latin typeface="Arial"/>
                <a:cs typeface="Arial"/>
              </a:rPr>
              <a:t> </a:t>
            </a:r>
            <a:r>
              <a:rPr lang="en-US" err="1">
                <a:latin typeface="Arial"/>
                <a:cs typeface="Arial"/>
              </a:rPr>
              <a:t>kiinteästi</a:t>
            </a:r>
            <a:r>
              <a:rPr lang="en-US">
                <a:latin typeface="Arial"/>
                <a:cs typeface="Arial"/>
              </a:rPr>
              <a:t> </a:t>
            </a:r>
            <a:r>
              <a:rPr lang="en-US" err="1">
                <a:latin typeface="Arial"/>
                <a:cs typeface="Arial"/>
              </a:rPr>
              <a:t>kuuluva</a:t>
            </a:r>
            <a:r>
              <a:rPr lang="en-US">
                <a:latin typeface="Arial"/>
                <a:cs typeface="Arial"/>
              </a:rPr>
              <a:t> </a:t>
            </a:r>
            <a:r>
              <a:rPr lang="en-US" err="1">
                <a:latin typeface="Arial"/>
                <a:cs typeface="Arial"/>
              </a:rPr>
              <a:t>toiminta</a:t>
            </a:r>
            <a:r>
              <a:rPr lang="en-US">
                <a:latin typeface="Arial"/>
                <a:cs typeface="Arial"/>
              </a:rPr>
              <a:t>    </a:t>
            </a:r>
            <a:endParaRPr lang="en-US"/>
          </a:p>
          <a:p>
            <a:r>
              <a:rPr lang="en-US">
                <a:latin typeface="Arial"/>
                <a:cs typeface="Arial"/>
              </a:rPr>
              <a:t>• </a:t>
            </a:r>
            <a:r>
              <a:rPr lang="en-US" err="1">
                <a:latin typeface="Arial"/>
                <a:cs typeface="Arial"/>
              </a:rPr>
              <a:t>Ikääntyneiden</a:t>
            </a:r>
            <a:r>
              <a:rPr lang="en-US">
                <a:latin typeface="Arial"/>
                <a:cs typeface="Arial"/>
              </a:rPr>
              <a:t> </a:t>
            </a:r>
            <a:r>
              <a:rPr lang="en-US" err="1">
                <a:latin typeface="Arial"/>
                <a:cs typeface="Arial"/>
              </a:rPr>
              <a:t>palveluihin</a:t>
            </a:r>
            <a:r>
              <a:rPr lang="en-US">
                <a:latin typeface="Arial"/>
                <a:cs typeface="Arial"/>
              </a:rPr>
              <a:t> </a:t>
            </a:r>
            <a:r>
              <a:rPr lang="en-US" err="1">
                <a:latin typeface="Arial"/>
                <a:cs typeface="Arial"/>
              </a:rPr>
              <a:t>kiinteästi</a:t>
            </a:r>
            <a:r>
              <a:rPr lang="en-US">
                <a:latin typeface="Arial"/>
                <a:cs typeface="Arial"/>
              </a:rPr>
              <a:t> </a:t>
            </a:r>
            <a:r>
              <a:rPr lang="en-US" err="1">
                <a:latin typeface="Arial"/>
                <a:cs typeface="Arial"/>
              </a:rPr>
              <a:t>kuuluva</a:t>
            </a:r>
            <a:r>
              <a:rPr lang="en-US">
                <a:latin typeface="Arial"/>
                <a:cs typeface="Arial"/>
              </a:rPr>
              <a:t> </a:t>
            </a:r>
            <a:r>
              <a:rPr lang="en-US" err="1">
                <a:latin typeface="Arial"/>
                <a:cs typeface="Arial"/>
              </a:rPr>
              <a:t>toiminta</a:t>
            </a:r>
            <a:r>
              <a:rPr lang="en-US">
                <a:latin typeface="Arial"/>
                <a:cs typeface="Arial"/>
              </a:rPr>
              <a:t>    </a:t>
            </a:r>
            <a:endParaRPr lang="en-US"/>
          </a:p>
          <a:p>
            <a:r>
              <a:rPr lang="en-US">
                <a:latin typeface="Arial"/>
                <a:cs typeface="Arial"/>
              </a:rPr>
              <a:t>• </a:t>
            </a:r>
            <a:r>
              <a:rPr lang="en-US" err="1">
                <a:latin typeface="Arial"/>
                <a:cs typeface="Arial"/>
              </a:rPr>
              <a:t>Muu</a:t>
            </a:r>
            <a:r>
              <a:rPr lang="en-US">
                <a:latin typeface="Arial"/>
                <a:cs typeface="Arial"/>
              </a:rPr>
              <a:t> SOTE-</a:t>
            </a:r>
            <a:r>
              <a:rPr lang="en-US" err="1">
                <a:latin typeface="Arial"/>
                <a:cs typeface="Arial"/>
              </a:rPr>
              <a:t>palvelutuotantoa</a:t>
            </a:r>
            <a:r>
              <a:rPr lang="en-US">
                <a:latin typeface="Arial"/>
                <a:cs typeface="Arial"/>
              </a:rPr>
              <a:t> </a:t>
            </a:r>
            <a:r>
              <a:rPr lang="en-US" err="1">
                <a:latin typeface="Arial"/>
                <a:cs typeface="Arial"/>
              </a:rPr>
              <a:t>tukeva</a:t>
            </a:r>
            <a:r>
              <a:rPr lang="en-US">
                <a:latin typeface="Arial"/>
                <a:cs typeface="Arial"/>
              </a:rPr>
              <a:t> </a:t>
            </a:r>
            <a:r>
              <a:rPr lang="en-US" err="1">
                <a:latin typeface="Arial"/>
                <a:cs typeface="Arial"/>
              </a:rPr>
              <a:t>toiminta</a:t>
            </a:r>
            <a:r>
              <a:rPr lang="en-US">
                <a:latin typeface="Arial"/>
                <a:cs typeface="Arial"/>
              </a:rPr>
              <a:t> </a:t>
            </a:r>
            <a:endParaRPr lang="en-US"/>
          </a:p>
          <a:p>
            <a:r>
              <a:rPr lang="en-US">
                <a:latin typeface="Arial"/>
                <a:cs typeface="Arial"/>
              </a:rPr>
              <a:t>• </a:t>
            </a:r>
            <a:r>
              <a:rPr lang="en-US" err="1">
                <a:latin typeface="Arial"/>
                <a:cs typeface="Arial"/>
              </a:rPr>
              <a:t>Aluepelastuslaitoksen</a:t>
            </a:r>
            <a:r>
              <a:rPr lang="en-US">
                <a:latin typeface="Arial"/>
                <a:cs typeface="Arial"/>
              </a:rPr>
              <a:t> </a:t>
            </a:r>
            <a:r>
              <a:rPr lang="en-US" err="1">
                <a:latin typeface="Arial"/>
                <a:cs typeface="Arial"/>
              </a:rPr>
              <a:t>puoltamat</a:t>
            </a:r>
            <a:r>
              <a:rPr lang="en-US">
                <a:latin typeface="Arial"/>
                <a:cs typeface="Arial"/>
              </a:rPr>
              <a:t> </a:t>
            </a:r>
            <a:r>
              <a:rPr lang="en-US" err="1">
                <a:latin typeface="Arial"/>
                <a:cs typeface="Arial"/>
              </a:rPr>
              <a:t>avustukset</a:t>
            </a:r>
            <a:r>
              <a:rPr lang="en-US">
                <a:latin typeface="Arial"/>
                <a:cs typeface="Arial"/>
              </a:rPr>
              <a:t> (VAPEPA, </a:t>
            </a:r>
            <a:r>
              <a:rPr lang="en-US" err="1">
                <a:latin typeface="Arial"/>
                <a:cs typeface="Arial"/>
              </a:rPr>
              <a:t>Meripelastus</a:t>
            </a:r>
            <a:endParaRPr lang="fi-FI"/>
          </a:p>
        </p:txBody>
      </p:sp>
    </p:spTree>
    <p:extLst>
      <p:ext uri="{BB962C8B-B14F-4D97-AF65-F5344CB8AC3E}">
        <p14:creationId xmlns:p14="http://schemas.microsoft.com/office/powerpoint/2010/main" val="3474698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0E24-0DAC-BB0D-3D6C-43474A0F8A9D}"/>
              </a:ext>
            </a:extLst>
          </p:cNvPr>
          <p:cNvSpPr>
            <a:spLocks noGrp="1"/>
          </p:cNvSpPr>
          <p:nvPr>
            <p:ph type="ctrTitle"/>
          </p:nvPr>
        </p:nvSpPr>
        <p:spPr>
          <a:xfrm>
            <a:off x="327419" y="500709"/>
            <a:ext cx="8601075" cy="812067"/>
          </a:xfrm>
        </p:spPr>
        <p:txBody>
          <a:bodyPr/>
          <a:lstStyle/>
          <a:p>
            <a:br>
              <a:rPr lang="en-US" dirty="0">
                <a:latin typeface="Arial"/>
                <a:cs typeface="Arial"/>
              </a:rPr>
            </a:br>
            <a:r>
              <a:rPr lang="en-US" dirty="0" err="1">
                <a:latin typeface="Arial"/>
                <a:cs typeface="Arial"/>
              </a:rPr>
              <a:t>Toiminta-avustukset</a:t>
            </a:r>
            <a:r>
              <a:rPr lang="en-US" dirty="0">
                <a:latin typeface="Arial"/>
                <a:cs typeface="Arial"/>
              </a:rPr>
              <a:t> </a:t>
            </a:r>
            <a:br>
              <a:rPr lang="en-US" dirty="0"/>
            </a:br>
            <a:endParaRPr lang="en-US" dirty="0"/>
          </a:p>
        </p:txBody>
      </p:sp>
      <p:sp>
        <p:nvSpPr>
          <p:cNvPr id="4" name="Text Placeholder 3">
            <a:extLst>
              <a:ext uri="{FF2B5EF4-FFF2-40B4-BE49-F238E27FC236}">
                <a16:creationId xmlns:a16="http://schemas.microsoft.com/office/drawing/2014/main" id="{F6D4113E-2BD8-9249-63B5-2C18E1001AB2}"/>
              </a:ext>
            </a:extLst>
          </p:cNvPr>
          <p:cNvSpPr>
            <a:spLocks noGrp="1"/>
          </p:cNvSpPr>
          <p:nvPr>
            <p:ph type="body" sz="quarter" idx="13"/>
          </p:nvPr>
        </p:nvSpPr>
        <p:spPr>
          <a:xfrm>
            <a:off x="327419" y="1255474"/>
            <a:ext cx="8385797" cy="3698136"/>
          </a:xfrm>
        </p:spPr>
        <p:txBody>
          <a:bodyPr vert="horz" lIns="91440" tIns="45720" rIns="91440" bIns="45720" rtlCol="0" anchor="t">
            <a:normAutofit/>
          </a:bodyPr>
          <a:lstStyle/>
          <a:p>
            <a:pPr marL="285750" indent="-285750">
              <a:buFont typeface="Arial" panose="020B0604020202020204" pitchFamily="34" charset="0"/>
              <a:buChar char="•"/>
            </a:pPr>
            <a:r>
              <a:rPr lang="en-US" sz="1800" dirty="0" err="1">
                <a:latin typeface="Arial"/>
                <a:cs typeface="Arial"/>
              </a:rPr>
              <a:t>Toiminta-avustuksia</a:t>
            </a:r>
            <a:r>
              <a:rPr lang="en-US" sz="1800" dirty="0">
                <a:latin typeface="Arial"/>
                <a:cs typeface="Arial"/>
              </a:rPr>
              <a:t> </a:t>
            </a:r>
            <a:r>
              <a:rPr lang="en-US" sz="1800" dirty="0" err="1">
                <a:latin typeface="Arial"/>
                <a:cs typeface="Arial"/>
              </a:rPr>
              <a:t>myönnetään</a:t>
            </a:r>
            <a:r>
              <a:rPr lang="en-US" sz="1800" dirty="0">
                <a:latin typeface="Arial"/>
                <a:cs typeface="Arial"/>
              </a:rPr>
              <a:t> </a:t>
            </a:r>
            <a:r>
              <a:rPr lang="en-US" sz="1800" dirty="0" err="1">
                <a:latin typeface="Arial"/>
                <a:cs typeface="Arial"/>
              </a:rPr>
              <a:t>järjestön</a:t>
            </a:r>
            <a:r>
              <a:rPr lang="en-US" sz="1800" dirty="0">
                <a:latin typeface="Arial"/>
                <a:cs typeface="Arial"/>
              </a:rPr>
              <a:t> </a:t>
            </a:r>
            <a:r>
              <a:rPr lang="en-US" sz="1800" dirty="0" err="1">
                <a:latin typeface="Arial"/>
                <a:cs typeface="Arial"/>
              </a:rPr>
              <a:t>perustehtävän</a:t>
            </a:r>
            <a:r>
              <a:rPr lang="en-US" sz="1800" dirty="0">
                <a:latin typeface="Arial"/>
                <a:cs typeface="Arial"/>
              </a:rPr>
              <a:t> </a:t>
            </a:r>
            <a:r>
              <a:rPr lang="en-US" sz="1800" dirty="0" err="1">
                <a:latin typeface="Arial"/>
                <a:cs typeface="Arial"/>
              </a:rPr>
              <a:t>mukaiseen</a:t>
            </a:r>
            <a:r>
              <a:rPr lang="en-US" sz="1800" dirty="0">
                <a:latin typeface="Arial"/>
                <a:cs typeface="Arial"/>
              </a:rPr>
              <a:t> </a:t>
            </a:r>
            <a:r>
              <a:rPr lang="en-US" sz="1800" dirty="0" err="1">
                <a:latin typeface="Arial"/>
                <a:cs typeface="Arial"/>
              </a:rPr>
              <a:t>toimintaan</a:t>
            </a:r>
            <a:r>
              <a:rPr lang="en-US" sz="1800" dirty="0">
                <a:latin typeface="Arial"/>
                <a:cs typeface="Arial"/>
              </a:rPr>
              <a:t>, </a:t>
            </a:r>
            <a:r>
              <a:rPr lang="en-US" sz="1800" dirty="0" err="1">
                <a:latin typeface="Arial"/>
                <a:cs typeface="Arial"/>
              </a:rPr>
              <a:t>innovatiiviseen</a:t>
            </a:r>
            <a:r>
              <a:rPr lang="en-US" sz="1800" dirty="0">
                <a:latin typeface="Arial"/>
                <a:cs typeface="Arial"/>
              </a:rPr>
              <a:t> </a:t>
            </a:r>
            <a:r>
              <a:rPr lang="en-US" sz="1800" dirty="0" err="1">
                <a:latin typeface="Arial"/>
                <a:cs typeface="Arial"/>
              </a:rPr>
              <a:t>toimintaan</a:t>
            </a:r>
            <a:r>
              <a:rPr lang="en-US" sz="1800" dirty="0">
                <a:latin typeface="Arial"/>
                <a:cs typeface="Arial"/>
              </a:rPr>
              <a:t> tai </a:t>
            </a:r>
            <a:r>
              <a:rPr lang="en-US" sz="1800" dirty="0" err="1">
                <a:latin typeface="Arial"/>
                <a:cs typeface="Arial"/>
              </a:rPr>
              <a:t>häiriötilanteiden</a:t>
            </a:r>
            <a:r>
              <a:rPr lang="en-US" sz="1800" dirty="0">
                <a:latin typeface="Arial"/>
                <a:cs typeface="Arial"/>
              </a:rPr>
              <a:t> </a:t>
            </a:r>
            <a:r>
              <a:rPr lang="en-US" sz="1800" dirty="0" err="1">
                <a:latin typeface="Arial"/>
                <a:cs typeface="Arial"/>
              </a:rPr>
              <a:t>toimintaan</a:t>
            </a:r>
            <a:r>
              <a:rPr lang="en-US" sz="1800" dirty="0">
                <a:latin typeface="Arial"/>
                <a:cs typeface="Arial"/>
              </a:rPr>
              <a:t>. </a:t>
            </a:r>
            <a:endParaRPr lang="en-US" sz="1800" dirty="0"/>
          </a:p>
          <a:p>
            <a:pPr marL="285750" indent="-285750">
              <a:buFont typeface="Arial" panose="020B0604020202020204" pitchFamily="34" charset="0"/>
              <a:buChar char="•"/>
            </a:pPr>
            <a:r>
              <a:rPr lang="en-US" sz="1800" dirty="0" err="1">
                <a:latin typeface="Arial"/>
                <a:cs typeface="Arial"/>
              </a:rPr>
              <a:t>Avustettavan</a:t>
            </a:r>
            <a:r>
              <a:rPr lang="en-US" sz="1800" dirty="0">
                <a:latin typeface="Arial"/>
                <a:cs typeface="Arial"/>
              </a:rPr>
              <a:t> </a:t>
            </a:r>
            <a:r>
              <a:rPr lang="en-US" sz="1800" dirty="0" err="1">
                <a:latin typeface="Arial"/>
                <a:cs typeface="Arial"/>
              </a:rPr>
              <a:t>toiminnan</a:t>
            </a:r>
            <a:r>
              <a:rPr lang="en-US" sz="1800" dirty="0">
                <a:latin typeface="Arial"/>
                <a:cs typeface="Arial"/>
              </a:rPr>
              <a:t> </a:t>
            </a:r>
            <a:r>
              <a:rPr lang="en-US" sz="1800" dirty="0" err="1">
                <a:latin typeface="Arial"/>
                <a:cs typeface="Arial"/>
              </a:rPr>
              <a:t>tulee</a:t>
            </a:r>
            <a:r>
              <a:rPr lang="en-US" sz="1800" dirty="0">
                <a:latin typeface="Arial"/>
                <a:cs typeface="Arial"/>
              </a:rPr>
              <a:t> olla </a:t>
            </a:r>
            <a:r>
              <a:rPr lang="en-US" sz="1800" dirty="0" err="1">
                <a:latin typeface="Arial"/>
                <a:cs typeface="Arial"/>
              </a:rPr>
              <a:t>hyvinvointia</a:t>
            </a:r>
            <a:r>
              <a:rPr lang="en-US" sz="1800" dirty="0">
                <a:latin typeface="Arial"/>
                <a:cs typeface="Arial"/>
              </a:rPr>
              <a:t>, </a:t>
            </a:r>
            <a:r>
              <a:rPr lang="en-US" sz="1800" dirty="0" err="1">
                <a:latin typeface="Arial"/>
                <a:cs typeface="Arial"/>
              </a:rPr>
              <a:t>terveyttä</a:t>
            </a:r>
            <a:r>
              <a:rPr lang="en-US" sz="1800" dirty="0">
                <a:latin typeface="Arial"/>
                <a:cs typeface="Arial"/>
              </a:rPr>
              <a:t> ja </a:t>
            </a:r>
            <a:r>
              <a:rPr lang="en-US" sz="1800" dirty="0" err="1">
                <a:latin typeface="Arial"/>
                <a:cs typeface="Arial"/>
              </a:rPr>
              <a:t>arjen</a:t>
            </a:r>
            <a:r>
              <a:rPr lang="en-US" sz="1800" dirty="0">
                <a:latin typeface="Arial"/>
                <a:cs typeface="Arial"/>
              </a:rPr>
              <a:t> </a:t>
            </a:r>
            <a:r>
              <a:rPr lang="en-US" sz="1800" dirty="0" err="1">
                <a:latin typeface="Arial"/>
                <a:cs typeface="Arial"/>
              </a:rPr>
              <a:t>turvallisuutta</a:t>
            </a:r>
            <a:r>
              <a:rPr lang="en-US" sz="1800" dirty="0">
                <a:latin typeface="Arial"/>
                <a:cs typeface="Arial"/>
              </a:rPr>
              <a:t> </a:t>
            </a:r>
            <a:r>
              <a:rPr lang="en-US" sz="1800" dirty="0" err="1">
                <a:latin typeface="Arial"/>
                <a:cs typeface="Arial"/>
              </a:rPr>
              <a:t>edistävää</a:t>
            </a:r>
            <a:r>
              <a:rPr lang="en-US" sz="1800" dirty="0">
                <a:latin typeface="Arial"/>
                <a:cs typeface="Arial"/>
              </a:rPr>
              <a:t> </a:t>
            </a:r>
            <a:r>
              <a:rPr lang="en-US" sz="1800" dirty="0" err="1">
                <a:latin typeface="Arial"/>
                <a:cs typeface="Arial"/>
              </a:rPr>
              <a:t>sekä</a:t>
            </a:r>
            <a:r>
              <a:rPr lang="en-US" sz="1800" dirty="0">
                <a:latin typeface="Arial"/>
                <a:cs typeface="Arial"/>
              </a:rPr>
              <a:t> </a:t>
            </a:r>
            <a:r>
              <a:rPr lang="en-US" sz="1800" dirty="0" err="1">
                <a:latin typeface="Arial"/>
                <a:cs typeface="Arial"/>
              </a:rPr>
              <a:t>tukea</a:t>
            </a:r>
            <a:r>
              <a:rPr lang="en-US" sz="1800" dirty="0">
                <a:latin typeface="Arial"/>
                <a:cs typeface="Arial"/>
              </a:rPr>
              <a:t> tai </a:t>
            </a:r>
            <a:r>
              <a:rPr lang="en-US" sz="1800" dirty="0" err="1">
                <a:latin typeface="Arial"/>
                <a:cs typeface="Arial"/>
              </a:rPr>
              <a:t>täydentää</a:t>
            </a:r>
            <a:r>
              <a:rPr lang="en-US" sz="1800" dirty="0">
                <a:latin typeface="Arial"/>
                <a:cs typeface="Arial"/>
              </a:rPr>
              <a:t> hyvinvointialueen </a:t>
            </a:r>
            <a:r>
              <a:rPr lang="en-US" sz="1800" dirty="0" err="1">
                <a:latin typeface="Arial"/>
                <a:cs typeface="Arial"/>
              </a:rPr>
              <a:t>järjestämiä</a:t>
            </a:r>
            <a:r>
              <a:rPr lang="en-US" sz="1800" dirty="0">
                <a:latin typeface="Arial"/>
                <a:cs typeface="Arial"/>
              </a:rPr>
              <a:t> </a:t>
            </a:r>
            <a:r>
              <a:rPr lang="en-US" sz="1800" dirty="0" err="1">
                <a:latin typeface="Arial"/>
                <a:cs typeface="Arial"/>
              </a:rPr>
              <a:t>sosiaali</a:t>
            </a:r>
            <a:r>
              <a:rPr lang="en-US" sz="1800" dirty="0">
                <a:latin typeface="Arial"/>
                <a:cs typeface="Arial"/>
              </a:rPr>
              <a:t>- ja </a:t>
            </a:r>
            <a:r>
              <a:rPr lang="en-US" sz="1800" dirty="0" err="1">
                <a:latin typeface="Arial"/>
                <a:cs typeface="Arial"/>
              </a:rPr>
              <a:t>terveyspalveluita</a:t>
            </a:r>
            <a:r>
              <a:rPr lang="en-US" sz="1800" dirty="0">
                <a:latin typeface="Arial"/>
                <a:cs typeface="Arial"/>
              </a:rPr>
              <a:t>.  </a:t>
            </a:r>
            <a:endParaRPr lang="en-US" sz="1800" dirty="0"/>
          </a:p>
          <a:p>
            <a:pPr marL="285750" indent="-285750">
              <a:buFont typeface="Arial" panose="020B0604020202020204" pitchFamily="34" charset="0"/>
              <a:buChar char="•"/>
            </a:pPr>
            <a:r>
              <a:rPr lang="en-US" sz="1800" dirty="0" err="1">
                <a:latin typeface="Arial"/>
                <a:cs typeface="Arial"/>
              </a:rPr>
              <a:t>Kaikilla</a:t>
            </a:r>
            <a:r>
              <a:rPr lang="en-US" sz="1800" dirty="0">
                <a:latin typeface="Arial"/>
                <a:cs typeface="Arial"/>
              </a:rPr>
              <a:t> </a:t>
            </a:r>
            <a:r>
              <a:rPr lang="en-US" sz="1800" dirty="0" err="1">
                <a:latin typeface="Arial"/>
                <a:cs typeface="Arial"/>
              </a:rPr>
              <a:t>varsinaissuomalaisilla</a:t>
            </a:r>
            <a:r>
              <a:rPr lang="en-US" sz="1800" dirty="0">
                <a:latin typeface="Arial"/>
                <a:cs typeface="Arial"/>
              </a:rPr>
              <a:t> </a:t>
            </a:r>
            <a:r>
              <a:rPr lang="en-US" sz="1800" dirty="0" err="1">
                <a:latin typeface="Arial"/>
                <a:cs typeface="Arial"/>
              </a:rPr>
              <a:t>tulee</a:t>
            </a:r>
            <a:r>
              <a:rPr lang="en-US" sz="1800" dirty="0">
                <a:latin typeface="Arial"/>
                <a:cs typeface="Arial"/>
              </a:rPr>
              <a:t> olla </a:t>
            </a:r>
            <a:r>
              <a:rPr lang="en-US" sz="1800" dirty="0" err="1">
                <a:latin typeface="Arial"/>
                <a:cs typeface="Arial"/>
              </a:rPr>
              <a:t>kotipaikasta</a:t>
            </a:r>
            <a:r>
              <a:rPr lang="en-US" sz="1800" dirty="0">
                <a:latin typeface="Arial"/>
                <a:cs typeface="Arial"/>
              </a:rPr>
              <a:t> </a:t>
            </a:r>
            <a:r>
              <a:rPr lang="en-US" sz="1800" dirty="0" err="1">
                <a:latin typeface="Arial"/>
                <a:cs typeface="Arial"/>
              </a:rPr>
              <a:t>riippumatta</a:t>
            </a:r>
            <a:r>
              <a:rPr lang="en-US" sz="1800" dirty="0">
                <a:latin typeface="Arial"/>
                <a:cs typeface="Arial"/>
              </a:rPr>
              <a:t> </a:t>
            </a:r>
            <a:r>
              <a:rPr lang="en-US" sz="1800" dirty="0" err="1">
                <a:latin typeface="Arial"/>
                <a:cs typeface="Arial"/>
              </a:rPr>
              <a:t>oikeus</a:t>
            </a:r>
            <a:r>
              <a:rPr lang="en-US" sz="1800" dirty="0">
                <a:latin typeface="Arial"/>
                <a:cs typeface="Arial"/>
              </a:rPr>
              <a:t> </a:t>
            </a:r>
            <a:r>
              <a:rPr lang="en-US" sz="1800" dirty="0" err="1">
                <a:latin typeface="Arial"/>
                <a:cs typeface="Arial"/>
              </a:rPr>
              <a:t>osallistua</a:t>
            </a:r>
            <a:r>
              <a:rPr lang="en-US" sz="1800" dirty="0">
                <a:latin typeface="Arial"/>
                <a:cs typeface="Arial"/>
              </a:rPr>
              <a:t> </a:t>
            </a:r>
            <a:r>
              <a:rPr lang="en-US" sz="1800" dirty="0" err="1">
                <a:latin typeface="Arial"/>
                <a:cs typeface="Arial"/>
              </a:rPr>
              <a:t>järjestön</a:t>
            </a:r>
            <a:r>
              <a:rPr lang="en-US" sz="1800" dirty="0">
                <a:latin typeface="Arial"/>
                <a:cs typeface="Arial"/>
              </a:rPr>
              <a:t> </a:t>
            </a:r>
            <a:r>
              <a:rPr lang="en-US" sz="1800" dirty="0" err="1">
                <a:latin typeface="Arial"/>
                <a:cs typeface="Arial"/>
              </a:rPr>
              <a:t>Varhan</a:t>
            </a:r>
            <a:r>
              <a:rPr lang="en-US" sz="1800" dirty="0">
                <a:latin typeface="Arial"/>
                <a:cs typeface="Arial"/>
              </a:rPr>
              <a:t> </a:t>
            </a:r>
            <a:r>
              <a:rPr lang="en-US" sz="1800" dirty="0" err="1">
                <a:latin typeface="Arial"/>
                <a:cs typeface="Arial"/>
              </a:rPr>
              <a:t>avustuksella</a:t>
            </a:r>
            <a:r>
              <a:rPr lang="en-US" sz="1800" dirty="0">
                <a:latin typeface="Arial"/>
                <a:cs typeface="Arial"/>
              </a:rPr>
              <a:t> </a:t>
            </a:r>
            <a:r>
              <a:rPr lang="en-US" sz="1800" dirty="0" err="1">
                <a:latin typeface="Arial"/>
                <a:cs typeface="Arial"/>
              </a:rPr>
              <a:t>toteuttamaan</a:t>
            </a:r>
            <a:r>
              <a:rPr lang="en-US" sz="1800" dirty="0">
                <a:latin typeface="Arial"/>
                <a:cs typeface="Arial"/>
              </a:rPr>
              <a:t> </a:t>
            </a:r>
            <a:r>
              <a:rPr lang="en-US" sz="1800" dirty="0" err="1">
                <a:latin typeface="Arial"/>
                <a:cs typeface="Arial"/>
              </a:rPr>
              <a:t>toimintaan</a:t>
            </a:r>
            <a:r>
              <a:rPr lang="en-US" sz="1800" dirty="0">
                <a:latin typeface="Arial"/>
                <a:cs typeface="Arial"/>
              </a:rPr>
              <a:t>. </a:t>
            </a:r>
            <a:endParaRPr lang="en-US" sz="1800" dirty="0"/>
          </a:p>
          <a:p>
            <a:pPr marL="285750" indent="-285750">
              <a:buFont typeface="Arial" panose="020B0604020202020204" pitchFamily="34" charset="0"/>
              <a:buChar char="•"/>
            </a:pPr>
            <a:r>
              <a:rPr lang="en-US" sz="1800" dirty="0" err="1">
                <a:latin typeface="Arial"/>
                <a:cs typeface="Arial"/>
              </a:rPr>
              <a:t>Avustuksen</a:t>
            </a:r>
            <a:r>
              <a:rPr lang="en-US" sz="1800" dirty="0">
                <a:latin typeface="Arial"/>
                <a:cs typeface="Arial"/>
              </a:rPr>
              <a:t> </a:t>
            </a:r>
            <a:r>
              <a:rPr lang="en-US" sz="1800" dirty="0" err="1">
                <a:latin typeface="Arial"/>
                <a:cs typeface="Arial"/>
              </a:rPr>
              <a:t>myöntäminen</a:t>
            </a:r>
            <a:r>
              <a:rPr lang="en-US" sz="1800" dirty="0">
                <a:latin typeface="Arial"/>
                <a:cs typeface="Arial"/>
              </a:rPr>
              <a:t> on </a:t>
            </a:r>
            <a:r>
              <a:rPr lang="en-US" sz="1800" dirty="0" err="1">
                <a:latin typeface="Arial"/>
                <a:cs typeface="Arial"/>
              </a:rPr>
              <a:t>aina</a:t>
            </a:r>
            <a:r>
              <a:rPr lang="en-US" sz="1800" dirty="0">
                <a:latin typeface="Arial"/>
                <a:cs typeface="Arial"/>
              </a:rPr>
              <a:t> </a:t>
            </a:r>
            <a:r>
              <a:rPr lang="en-US" sz="1800" dirty="0" err="1">
                <a:latin typeface="Arial"/>
                <a:cs typeface="Arial"/>
              </a:rPr>
              <a:t>harkinnanvarainen</a:t>
            </a:r>
            <a:r>
              <a:rPr lang="en-US" sz="1800" dirty="0">
                <a:latin typeface="Arial"/>
                <a:cs typeface="Arial"/>
              </a:rPr>
              <a:t> </a:t>
            </a:r>
            <a:r>
              <a:rPr lang="en-US" sz="1800" dirty="0" err="1">
                <a:latin typeface="Arial"/>
                <a:cs typeface="Arial"/>
              </a:rPr>
              <a:t>asia</a:t>
            </a:r>
            <a:r>
              <a:rPr lang="en-US" sz="1800" dirty="0">
                <a:latin typeface="Arial"/>
                <a:cs typeface="Arial"/>
              </a:rPr>
              <a:t>.  </a:t>
            </a:r>
            <a:endParaRPr lang="en-US" sz="1800" dirty="0"/>
          </a:p>
        </p:txBody>
      </p:sp>
    </p:spTree>
    <p:extLst>
      <p:ext uri="{BB962C8B-B14F-4D97-AF65-F5344CB8AC3E}">
        <p14:creationId xmlns:p14="http://schemas.microsoft.com/office/powerpoint/2010/main" val="351837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0E24-0DAC-BB0D-3D6C-43474A0F8A9D}"/>
              </a:ext>
            </a:extLst>
          </p:cNvPr>
          <p:cNvSpPr>
            <a:spLocks noGrp="1"/>
          </p:cNvSpPr>
          <p:nvPr>
            <p:ph type="ctrTitle"/>
          </p:nvPr>
        </p:nvSpPr>
        <p:spPr>
          <a:xfrm>
            <a:off x="271462" y="483297"/>
            <a:ext cx="8601075" cy="812067"/>
          </a:xfrm>
        </p:spPr>
        <p:txBody>
          <a:bodyPr/>
          <a:lstStyle/>
          <a:p>
            <a:br>
              <a:rPr lang="en-US" dirty="0">
                <a:latin typeface="Arial"/>
                <a:cs typeface="Arial"/>
              </a:rPr>
            </a:br>
            <a:r>
              <a:rPr lang="en-US" dirty="0" err="1">
                <a:latin typeface="Arial"/>
                <a:cs typeface="Arial"/>
              </a:rPr>
              <a:t>Kumppanuussopimukset</a:t>
            </a:r>
            <a:endParaRPr lang="en-US" dirty="0"/>
          </a:p>
        </p:txBody>
      </p:sp>
      <p:sp>
        <p:nvSpPr>
          <p:cNvPr id="4" name="Text Placeholder 3">
            <a:extLst>
              <a:ext uri="{FF2B5EF4-FFF2-40B4-BE49-F238E27FC236}">
                <a16:creationId xmlns:a16="http://schemas.microsoft.com/office/drawing/2014/main" id="{F6D4113E-2BD8-9249-63B5-2C18E1001AB2}"/>
              </a:ext>
            </a:extLst>
          </p:cNvPr>
          <p:cNvSpPr>
            <a:spLocks noGrp="1"/>
          </p:cNvSpPr>
          <p:nvPr>
            <p:ph type="body" sz="quarter" idx="13"/>
          </p:nvPr>
        </p:nvSpPr>
        <p:spPr>
          <a:xfrm>
            <a:off x="288755" y="1481513"/>
            <a:ext cx="8766795" cy="3839268"/>
          </a:xfrm>
        </p:spPr>
        <p:txBody>
          <a:bodyPr vert="horz" lIns="91440" tIns="45720" rIns="91440" bIns="45720" rtlCol="0" anchor="t">
            <a:normAutofit/>
          </a:bodyPr>
          <a:lstStyle/>
          <a:p>
            <a:pPr marL="342900" indent="-342900">
              <a:buFont typeface="Arial" panose="020B0604020202020204" pitchFamily="34" charset="0"/>
              <a:buChar char="•"/>
            </a:pPr>
            <a:r>
              <a:rPr lang="en-US" sz="1600" dirty="0" err="1">
                <a:latin typeface="Arial"/>
                <a:cs typeface="Arial"/>
              </a:rPr>
              <a:t>Kumppanuussopimuksia</a:t>
            </a:r>
            <a:r>
              <a:rPr lang="en-US" sz="1600" dirty="0">
                <a:latin typeface="Arial"/>
                <a:cs typeface="Arial"/>
              </a:rPr>
              <a:t> </a:t>
            </a:r>
            <a:r>
              <a:rPr lang="en-US" sz="1600" dirty="0" err="1">
                <a:latin typeface="Arial"/>
                <a:cs typeface="Arial"/>
              </a:rPr>
              <a:t>voidaan</a:t>
            </a:r>
            <a:r>
              <a:rPr lang="en-US" sz="1600" dirty="0">
                <a:latin typeface="Arial"/>
                <a:cs typeface="Arial"/>
              </a:rPr>
              <a:t> </a:t>
            </a:r>
            <a:r>
              <a:rPr lang="en-US" sz="1600" dirty="0" err="1">
                <a:latin typeface="Arial"/>
                <a:cs typeface="Arial"/>
              </a:rPr>
              <a:t>solmia</a:t>
            </a:r>
            <a:r>
              <a:rPr lang="en-US" sz="1600" dirty="0">
                <a:latin typeface="Arial"/>
                <a:cs typeface="Arial"/>
              </a:rPr>
              <a:t> </a:t>
            </a:r>
            <a:r>
              <a:rPr lang="en-US" sz="1600" dirty="0" err="1">
                <a:latin typeface="Arial"/>
                <a:cs typeface="Arial"/>
              </a:rPr>
              <a:t>sellaiseen</a:t>
            </a:r>
            <a:r>
              <a:rPr lang="en-US" sz="1600" dirty="0">
                <a:latin typeface="Arial"/>
                <a:cs typeface="Arial"/>
              </a:rPr>
              <a:t> </a:t>
            </a:r>
            <a:r>
              <a:rPr lang="en-US" sz="1600" dirty="0" err="1">
                <a:latin typeface="Arial"/>
                <a:cs typeface="Arial"/>
              </a:rPr>
              <a:t>hyvinvointia</a:t>
            </a:r>
            <a:r>
              <a:rPr lang="en-US" sz="1600" dirty="0">
                <a:latin typeface="Arial"/>
                <a:cs typeface="Arial"/>
              </a:rPr>
              <a:t> ja </a:t>
            </a:r>
            <a:r>
              <a:rPr lang="en-US" sz="1600" dirty="0" err="1">
                <a:latin typeface="Arial"/>
                <a:cs typeface="Arial"/>
              </a:rPr>
              <a:t>terveyttä</a:t>
            </a:r>
            <a:r>
              <a:rPr lang="en-US" sz="1600" dirty="0">
                <a:latin typeface="Arial"/>
                <a:cs typeface="Arial"/>
              </a:rPr>
              <a:t> </a:t>
            </a:r>
            <a:r>
              <a:rPr lang="en-US" sz="1600" dirty="0" err="1">
                <a:latin typeface="Arial"/>
                <a:cs typeface="Arial"/>
              </a:rPr>
              <a:t>sekä</a:t>
            </a:r>
            <a:r>
              <a:rPr lang="en-US" sz="1600" dirty="0">
                <a:latin typeface="Arial"/>
                <a:cs typeface="Arial"/>
              </a:rPr>
              <a:t> </a:t>
            </a:r>
            <a:r>
              <a:rPr lang="en-US" sz="1600" dirty="0" err="1">
                <a:latin typeface="Arial"/>
                <a:cs typeface="Arial"/>
              </a:rPr>
              <a:t>arjen</a:t>
            </a:r>
            <a:r>
              <a:rPr lang="en-US" sz="1600" dirty="0">
                <a:latin typeface="Arial"/>
                <a:cs typeface="Arial"/>
              </a:rPr>
              <a:t> </a:t>
            </a:r>
            <a:r>
              <a:rPr lang="en-US" sz="1600" dirty="0" err="1">
                <a:latin typeface="Arial"/>
                <a:cs typeface="Arial"/>
              </a:rPr>
              <a:t>turvallisuutta</a:t>
            </a:r>
            <a:r>
              <a:rPr lang="en-US" sz="1600" dirty="0">
                <a:latin typeface="Arial"/>
                <a:cs typeface="Arial"/>
              </a:rPr>
              <a:t> </a:t>
            </a:r>
            <a:r>
              <a:rPr lang="en-US" sz="1600" dirty="0" err="1">
                <a:latin typeface="Arial"/>
                <a:cs typeface="Arial"/>
              </a:rPr>
              <a:t>vahvistavaan</a:t>
            </a:r>
            <a:r>
              <a:rPr lang="en-US" sz="1600" dirty="0">
                <a:latin typeface="Arial"/>
                <a:cs typeface="Arial"/>
              </a:rPr>
              <a:t> </a:t>
            </a:r>
            <a:r>
              <a:rPr lang="en-US" sz="1600" dirty="0" err="1">
                <a:latin typeface="Arial"/>
                <a:cs typeface="Arial"/>
              </a:rPr>
              <a:t>toimintaan</a:t>
            </a:r>
            <a:r>
              <a:rPr lang="en-US" sz="1600" dirty="0">
                <a:latin typeface="Arial"/>
                <a:cs typeface="Arial"/>
              </a:rPr>
              <a:t> </a:t>
            </a:r>
            <a:r>
              <a:rPr lang="en-US" sz="1600" dirty="0" err="1">
                <a:latin typeface="Arial"/>
                <a:cs typeface="Arial"/>
              </a:rPr>
              <a:t>liittyen</a:t>
            </a:r>
            <a:r>
              <a:rPr lang="en-US" sz="1600" dirty="0">
                <a:latin typeface="Arial"/>
                <a:cs typeface="Arial"/>
              </a:rPr>
              <a:t>, </a:t>
            </a:r>
            <a:r>
              <a:rPr lang="en-US" sz="1600" dirty="0" err="1">
                <a:latin typeface="Arial"/>
                <a:cs typeface="Arial"/>
              </a:rPr>
              <a:t>joka</a:t>
            </a:r>
            <a:r>
              <a:rPr lang="en-US" sz="1600" dirty="0">
                <a:latin typeface="Arial"/>
                <a:cs typeface="Arial"/>
              </a:rPr>
              <a:t> </a:t>
            </a:r>
            <a:r>
              <a:rPr lang="en-US" sz="1600" dirty="0" err="1">
                <a:latin typeface="Arial"/>
                <a:cs typeface="Arial"/>
              </a:rPr>
              <a:t>tukee</a:t>
            </a:r>
            <a:r>
              <a:rPr lang="en-US" sz="1600" dirty="0">
                <a:latin typeface="Arial"/>
                <a:cs typeface="Arial"/>
              </a:rPr>
              <a:t> </a:t>
            </a:r>
            <a:r>
              <a:rPr lang="en-US" sz="1600" dirty="0" err="1">
                <a:latin typeface="Arial"/>
                <a:cs typeface="Arial"/>
              </a:rPr>
              <a:t>olennaisesti</a:t>
            </a:r>
            <a:r>
              <a:rPr lang="en-US" sz="1600" dirty="0">
                <a:latin typeface="Arial"/>
                <a:cs typeface="Arial"/>
              </a:rPr>
              <a:t> </a:t>
            </a:r>
            <a:r>
              <a:rPr lang="en-US" sz="1600" dirty="0" err="1">
                <a:latin typeface="Arial"/>
                <a:cs typeface="Arial"/>
              </a:rPr>
              <a:t>hyvinvointialueen</a:t>
            </a:r>
            <a:r>
              <a:rPr lang="en-US" sz="1600" dirty="0">
                <a:latin typeface="Arial"/>
                <a:cs typeface="Arial"/>
              </a:rPr>
              <a:t> </a:t>
            </a:r>
            <a:r>
              <a:rPr lang="en-US" sz="1600" dirty="0" err="1">
                <a:latin typeface="Arial"/>
                <a:cs typeface="Arial"/>
              </a:rPr>
              <a:t>järjestämiä</a:t>
            </a:r>
            <a:r>
              <a:rPr lang="en-US" sz="1600" dirty="0">
                <a:latin typeface="Arial"/>
                <a:cs typeface="Arial"/>
              </a:rPr>
              <a:t> </a:t>
            </a:r>
            <a:r>
              <a:rPr lang="en-US" sz="1600" dirty="0" err="1">
                <a:latin typeface="Arial"/>
                <a:cs typeface="Arial"/>
              </a:rPr>
              <a:t>sosiaali</a:t>
            </a:r>
            <a:r>
              <a:rPr lang="en-US" sz="1600" dirty="0">
                <a:latin typeface="Arial"/>
                <a:cs typeface="Arial"/>
              </a:rPr>
              <a:t>- ja </a:t>
            </a:r>
            <a:r>
              <a:rPr lang="en-US" sz="1600" dirty="0" err="1">
                <a:latin typeface="Arial"/>
                <a:cs typeface="Arial"/>
              </a:rPr>
              <a:t>terveyspalveluja</a:t>
            </a:r>
            <a:r>
              <a:rPr lang="en-US" sz="1600" dirty="0">
                <a:latin typeface="Arial"/>
                <a:cs typeface="Arial"/>
              </a:rPr>
              <a:t>.  </a:t>
            </a:r>
          </a:p>
          <a:p>
            <a:pPr marL="342900" indent="-342900">
              <a:buFont typeface="Arial" panose="020B0604020202020204" pitchFamily="34" charset="0"/>
              <a:buChar char="•"/>
            </a:pPr>
            <a:r>
              <a:rPr lang="en-US" sz="1600" dirty="0" err="1">
                <a:latin typeface="Arial"/>
                <a:cs typeface="Arial"/>
              </a:rPr>
              <a:t>Kumppanuussopimuksessa</a:t>
            </a:r>
            <a:r>
              <a:rPr lang="en-US" sz="1600" dirty="0">
                <a:latin typeface="Arial"/>
                <a:cs typeface="Arial"/>
              </a:rPr>
              <a:t> </a:t>
            </a:r>
            <a:r>
              <a:rPr lang="en-US" sz="1600" dirty="0" err="1">
                <a:latin typeface="Arial"/>
                <a:cs typeface="Arial"/>
              </a:rPr>
              <a:t>voidaan</a:t>
            </a:r>
            <a:r>
              <a:rPr lang="en-US" sz="1600" dirty="0">
                <a:latin typeface="Arial"/>
                <a:cs typeface="Arial"/>
              </a:rPr>
              <a:t> </a:t>
            </a:r>
            <a:r>
              <a:rPr lang="en-US" sz="1600" dirty="0" err="1">
                <a:latin typeface="Arial"/>
                <a:cs typeface="Arial"/>
              </a:rPr>
              <a:t>sopia</a:t>
            </a:r>
            <a:r>
              <a:rPr lang="en-US" sz="1600" dirty="0">
                <a:latin typeface="Arial"/>
                <a:cs typeface="Arial"/>
              </a:rPr>
              <a:t> </a:t>
            </a:r>
            <a:r>
              <a:rPr lang="en-US" sz="1600" dirty="0" err="1">
                <a:latin typeface="Arial"/>
                <a:cs typeface="Arial"/>
              </a:rPr>
              <a:t>toimintaan</a:t>
            </a:r>
            <a:r>
              <a:rPr lang="en-US" sz="1600" dirty="0">
                <a:latin typeface="Arial"/>
                <a:cs typeface="Arial"/>
              </a:rPr>
              <a:t> </a:t>
            </a:r>
            <a:r>
              <a:rPr lang="en-US" sz="1600" dirty="0" err="1">
                <a:latin typeface="Arial"/>
                <a:cs typeface="Arial"/>
              </a:rPr>
              <a:t>myönnettävästä</a:t>
            </a:r>
            <a:r>
              <a:rPr lang="en-US" sz="1600" dirty="0">
                <a:latin typeface="Arial"/>
                <a:cs typeface="Arial"/>
              </a:rPr>
              <a:t> </a:t>
            </a:r>
            <a:r>
              <a:rPr lang="en-US" sz="1600" dirty="0" err="1">
                <a:latin typeface="Arial"/>
                <a:cs typeface="Arial"/>
              </a:rPr>
              <a:t>rahallisesta</a:t>
            </a:r>
            <a:r>
              <a:rPr lang="en-US" sz="1600" dirty="0">
                <a:latin typeface="Arial"/>
                <a:cs typeface="Arial"/>
              </a:rPr>
              <a:t> </a:t>
            </a:r>
            <a:r>
              <a:rPr lang="en-US" sz="1600" dirty="0" err="1">
                <a:latin typeface="Arial"/>
                <a:cs typeface="Arial"/>
              </a:rPr>
              <a:t>avustuksesta</a:t>
            </a:r>
            <a:r>
              <a:rPr lang="en-US" sz="1600" dirty="0">
                <a:latin typeface="Arial"/>
                <a:cs typeface="Arial"/>
              </a:rPr>
              <a:t>, </a:t>
            </a:r>
            <a:r>
              <a:rPr lang="en-US" sz="1600" dirty="0" err="1">
                <a:latin typeface="Arial"/>
                <a:cs typeface="Arial"/>
              </a:rPr>
              <a:t>yhteistyöstä</a:t>
            </a:r>
            <a:r>
              <a:rPr lang="en-US" sz="1600" dirty="0">
                <a:latin typeface="Arial"/>
                <a:cs typeface="Arial"/>
              </a:rPr>
              <a:t> </a:t>
            </a:r>
            <a:r>
              <a:rPr lang="en-US" sz="1600" dirty="0" err="1">
                <a:latin typeface="Arial"/>
                <a:cs typeface="Arial"/>
              </a:rPr>
              <a:t>ilman</a:t>
            </a:r>
            <a:r>
              <a:rPr lang="en-US" sz="1600" dirty="0">
                <a:latin typeface="Arial"/>
                <a:cs typeface="Arial"/>
              </a:rPr>
              <a:t> </a:t>
            </a:r>
            <a:r>
              <a:rPr lang="en-US" sz="1600" dirty="0" err="1">
                <a:latin typeface="Arial"/>
                <a:cs typeface="Arial"/>
              </a:rPr>
              <a:t>rahallista</a:t>
            </a:r>
            <a:r>
              <a:rPr lang="en-US" sz="1600" dirty="0">
                <a:latin typeface="Arial"/>
                <a:cs typeface="Arial"/>
              </a:rPr>
              <a:t> </a:t>
            </a:r>
            <a:r>
              <a:rPr lang="en-US" sz="1600" dirty="0" err="1">
                <a:latin typeface="Arial"/>
                <a:cs typeface="Arial"/>
              </a:rPr>
              <a:t>avustamista</a:t>
            </a:r>
            <a:r>
              <a:rPr lang="en-US" sz="1600" dirty="0">
                <a:latin typeface="Arial"/>
                <a:cs typeface="Arial"/>
              </a:rPr>
              <a:t> tai </a:t>
            </a:r>
            <a:r>
              <a:rPr lang="en-US" sz="1600" dirty="0" err="1">
                <a:latin typeface="Arial"/>
                <a:cs typeface="Arial"/>
              </a:rPr>
              <a:t>muusta</a:t>
            </a:r>
            <a:r>
              <a:rPr lang="en-US" sz="1600" dirty="0">
                <a:latin typeface="Arial"/>
                <a:cs typeface="Arial"/>
              </a:rPr>
              <a:t> </a:t>
            </a:r>
            <a:r>
              <a:rPr lang="en-US" sz="1600" dirty="0" err="1">
                <a:latin typeface="Arial"/>
                <a:cs typeface="Arial"/>
              </a:rPr>
              <a:t>toiminnan</a:t>
            </a:r>
            <a:r>
              <a:rPr lang="en-US" sz="1600" dirty="0">
                <a:latin typeface="Arial"/>
                <a:cs typeface="Arial"/>
              </a:rPr>
              <a:t> </a:t>
            </a:r>
            <a:r>
              <a:rPr lang="en-US" sz="1600" dirty="0" err="1">
                <a:latin typeface="Arial"/>
                <a:cs typeface="Arial"/>
              </a:rPr>
              <a:t>tukemisesta</a:t>
            </a:r>
            <a:r>
              <a:rPr lang="en-US" sz="1600" dirty="0">
                <a:latin typeface="Arial"/>
                <a:cs typeface="Arial"/>
              </a:rPr>
              <a:t> (</a:t>
            </a:r>
            <a:r>
              <a:rPr lang="en-US" sz="1600" dirty="0" err="1">
                <a:latin typeface="Arial"/>
                <a:cs typeface="Arial"/>
              </a:rPr>
              <a:t>esim</a:t>
            </a:r>
            <a:r>
              <a:rPr lang="en-US" sz="1600" dirty="0">
                <a:latin typeface="Arial"/>
                <a:cs typeface="Arial"/>
              </a:rPr>
              <a:t>. </a:t>
            </a:r>
            <a:r>
              <a:rPr lang="en-US" sz="1600" dirty="0" err="1">
                <a:latin typeface="Arial"/>
                <a:cs typeface="Arial"/>
              </a:rPr>
              <a:t>asiantuntijatuki</a:t>
            </a:r>
            <a:r>
              <a:rPr lang="en-US" sz="1600" dirty="0">
                <a:latin typeface="Arial"/>
                <a:cs typeface="Arial"/>
              </a:rPr>
              <a:t>, </a:t>
            </a:r>
            <a:r>
              <a:rPr lang="en-US" sz="1600" dirty="0" err="1">
                <a:latin typeface="Arial"/>
                <a:cs typeface="Arial"/>
              </a:rPr>
              <a:t>tilojen</a:t>
            </a:r>
            <a:r>
              <a:rPr lang="en-US" sz="1600" dirty="0">
                <a:latin typeface="Arial"/>
                <a:cs typeface="Arial"/>
              </a:rPr>
              <a:t> </a:t>
            </a:r>
            <a:r>
              <a:rPr lang="en-US" sz="1600" dirty="0" err="1">
                <a:latin typeface="Arial"/>
                <a:cs typeface="Arial"/>
              </a:rPr>
              <a:t>käyttö</a:t>
            </a:r>
            <a:r>
              <a:rPr lang="en-US" sz="1600" dirty="0">
                <a:latin typeface="Arial"/>
                <a:cs typeface="Arial"/>
              </a:rPr>
              <a:t>, </a:t>
            </a:r>
            <a:r>
              <a:rPr lang="en-US" sz="1600" dirty="0" err="1">
                <a:latin typeface="Arial"/>
                <a:cs typeface="Arial"/>
              </a:rPr>
              <a:t>yhteiskehittäminen</a:t>
            </a:r>
            <a:r>
              <a:rPr lang="en-US" sz="1600" dirty="0">
                <a:latin typeface="Arial"/>
                <a:cs typeface="Arial"/>
              </a:rPr>
              <a:t>). </a:t>
            </a:r>
          </a:p>
          <a:p>
            <a:pPr marL="342900" indent="-342900">
              <a:buFont typeface="Arial" panose="020B0604020202020204" pitchFamily="34" charset="0"/>
              <a:buChar char="•"/>
            </a:pPr>
            <a:r>
              <a:rPr lang="en-US" sz="1600" dirty="0" err="1">
                <a:latin typeface="Arial"/>
                <a:cs typeface="Arial"/>
              </a:rPr>
              <a:t>Rahallisen</a:t>
            </a:r>
            <a:r>
              <a:rPr lang="en-US" sz="1600" dirty="0">
                <a:latin typeface="Arial"/>
                <a:cs typeface="Arial"/>
              </a:rPr>
              <a:t> </a:t>
            </a:r>
            <a:r>
              <a:rPr lang="en-US" sz="1600" dirty="0" err="1">
                <a:latin typeface="Arial"/>
                <a:cs typeface="Arial"/>
              </a:rPr>
              <a:t>avustuksen</a:t>
            </a:r>
            <a:r>
              <a:rPr lang="en-US" sz="1600" dirty="0">
                <a:latin typeface="Arial"/>
                <a:cs typeface="Arial"/>
              </a:rPr>
              <a:t> </a:t>
            </a:r>
            <a:r>
              <a:rPr lang="en-US" sz="1600" dirty="0" err="1">
                <a:latin typeface="Arial"/>
                <a:cs typeface="Arial"/>
              </a:rPr>
              <a:t>edellytyksenä</a:t>
            </a:r>
            <a:r>
              <a:rPr lang="en-US" sz="1600" dirty="0">
                <a:latin typeface="Arial"/>
                <a:cs typeface="Arial"/>
              </a:rPr>
              <a:t> on, </a:t>
            </a:r>
            <a:r>
              <a:rPr lang="en-US" sz="1600" dirty="0" err="1">
                <a:latin typeface="Arial"/>
                <a:cs typeface="Arial"/>
              </a:rPr>
              <a:t>että</a:t>
            </a:r>
            <a:r>
              <a:rPr lang="en-US" sz="1600" dirty="0">
                <a:latin typeface="Arial"/>
                <a:cs typeface="Arial"/>
              </a:rPr>
              <a:t> </a:t>
            </a:r>
            <a:r>
              <a:rPr lang="en-US" sz="1600" dirty="0" err="1">
                <a:latin typeface="Arial"/>
                <a:cs typeface="Arial"/>
              </a:rPr>
              <a:t>toiminnan</a:t>
            </a:r>
            <a:r>
              <a:rPr lang="en-US" sz="1600" dirty="0">
                <a:latin typeface="Arial"/>
                <a:cs typeface="Arial"/>
              </a:rPr>
              <a:t> </a:t>
            </a:r>
            <a:r>
              <a:rPr lang="en-US" sz="1600" dirty="0" err="1">
                <a:latin typeface="Arial"/>
                <a:cs typeface="Arial"/>
              </a:rPr>
              <a:t>perusrahoitus</a:t>
            </a:r>
            <a:r>
              <a:rPr lang="en-US" sz="1600" dirty="0">
                <a:latin typeface="Arial"/>
                <a:cs typeface="Arial"/>
              </a:rPr>
              <a:t> </a:t>
            </a:r>
            <a:r>
              <a:rPr lang="en-US" sz="1600" dirty="0" err="1">
                <a:latin typeface="Arial"/>
                <a:cs typeface="Arial"/>
              </a:rPr>
              <a:t>perustuu</a:t>
            </a:r>
            <a:r>
              <a:rPr lang="en-US" sz="1600" dirty="0">
                <a:latin typeface="Arial"/>
                <a:cs typeface="Arial"/>
              </a:rPr>
              <a:t> STEA- </a:t>
            </a:r>
            <a:r>
              <a:rPr lang="en-US" sz="1600" dirty="0" err="1">
                <a:latin typeface="Arial"/>
                <a:cs typeface="Arial"/>
              </a:rPr>
              <a:t>avustukseen</a:t>
            </a:r>
            <a:r>
              <a:rPr lang="en-US" sz="1600" dirty="0">
                <a:latin typeface="Arial"/>
                <a:cs typeface="Arial"/>
              </a:rPr>
              <a:t>, ESR-</a:t>
            </a:r>
            <a:r>
              <a:rPr lang="en-US" sz="1600" dirty="0" err="1">
                <a:latin typeface="Arial"/>
                <a:cs typeface="Arial"/>
              </a:rPr>
              <a:t>hankerahoitukseen</a:t>
            </a:r>
            <a:r>
              <a:rPr lang="en-US" sz="1600" dirty="0">
                <a:latin typeface="Arial"/>
                <a:cs typeface="Arial"/>
              </a:rPr>
              <a:t>, ELY-</a:t>
            </a:r>
            <a:r>
              <a:rPr lang="en-US" sz="1600" dirty="0" err="1">
                <a:latin typeface="Arial"/>
                <a:cs typeface="Arial"/>
              </a:rPr>
              <a:t>keskuksen</a:t>
            </a:r>
            <a:r>
              <a:rPr lang="en-US" sz="1600" dirty="0">
                <a:latin typeface="Arial"/>
                <a:cs typeface="Arial"/>
              </a:rPr>
              <a:t> </a:t>
            </a:r>
            <a:r>
              <a:rPr lang="en-US" sz="1600" dirty="0" err="1">
                <a:latin typeface="Arial"/>
                <a:cs typeface="Arial"/>
              </a:rPr>
              <a:t>myöntämään</a:t>
            </a:r>
            <a:r>
              <a:rPr lang="en-US" sz="1600" dirty="0">
                <a:latin typeface="Arial"/>
                <a:cs typeface="Arial"/>
              </a:rPr>
              <a:t> </a:t>
            </a:r>
            <a:r>
              <a:rPr lang="en-US" sz="1600" dirty="0" err="1">
                <a:latin typeface="Arial"/>
                <a:cs typeface="Arial"/>
              </a:rPr>
              <a:t>avustukseen</a:t>
            </a:r>
            <a:r>
              <a:rPr lang="en-US" sz="1600" dirty="0">
                <a:latin typeface="Arial"/>
                <a:cs typeface="Arial"/>
              </a:rPr>
              <a:t> tai </a:t>
            </a:r>
            <a:r>
              <a:rPr lang="en-US" sz="1600" dirty="0" err="1">
                <a:latin typeface="Arial"/>
                <a:cs typeface="Arial"/>
              </a:rPr>
              <a:t>muuhun</a:t>
            </a:r>
            <a:r>
              <a:rPr lang="en-US" sz="1600" dirty="0">
                <a:latin typeface="Arial"/>
                <a:cs typeface="Arial"/>
              </a:rPr>
              <a:t> </a:t>
            </a:r>
            <a:r>
              <a:rPr lang="en-US" sz="1600" dirty="0" err="1">
                <a:latin typeface="Arial"/>
                <a:cs typeface="Arial"/>
              </a:rPr>
              <a:t>vastaavaan</a:t>
            </a:r>
            <a:r>
              <a:rPr lang="en-US" sz="1600" dirty="0">
                <a:latin typeface="Arial"/>
                <a:cs typeface="Arial"/>
              </a:rPr>
              <a:t> </a:t>
            </a:r>
            <a:r>
              <a:rPr lang="en-US" sz="1600" dirty="0" err="1">
                <a:latin typeface="Arial"/>
                <a:cs typeface="Arial"/>
              </a:rPr>
              <a:t>rahoitukseen</a:t>
            </a:r>
            <a:r>
              <a:rPr lang="en-US" sz="1600" dirty="0">
                <a:latin typeface="Arial"/>
                <a:cs typeface="Arial"/>
              </a:rPr>
              <a:t>. </a:t>
            </a:r>
          </a:p>
        </p:txBody>
      </p:sp>
    </p:spTree>
    <p:extLst>
      <p:ext uri="{BB962C8B-B14F-4D97-AF65-F5344CB8AC3E}">
        <p14:creationId xmlns:p14="http://schemas.microsoft.com/office/powerpoint/2010/main" val="173579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0E24-0DAC-BB0D-3D6C-43474A0F8A9D}"/>
              </a:ext>
            </a:extLst>
          </p:cNvPr>
          <p:cNvSpPr>
            <a:spLocks noGrp="1"/>
          </p:cNvSpPr>
          <p:nvPr>
            <p:ph type="ctrTitle"/>
          </p:nvPr>
        </p:nvSpPr>
        <p:spPr>
          <a:xfrm>
            <a:off x="706877" y="328722"/>
            <a:ext cx="8140701" cy="812067"/>
          </a:xfrm>
        </p:spPr>
        <p:txBody>
          <a:bodyPr/>
          <a:lstStyle/>
          <a:p>
            <a:br>
              <a:rPr lang="en-US" dirty="0">
                <a:latin typeface="Arial"/>
                <a:cs typeface="Arial"/>
              </a:rPr>
            </a:br>
            <a:r>
              <a:rPr lang="en-US" dirty="0" err="1">
                <a:latin typeface="Arial"/>
                <a:cs typeface="Arial"/>
              </a:rPr>
              <a:t>Kumppanuussopimukset</a:t>
            </a:r>
            <a:endParaRPr lang="en-US" dirty="0"/>
          </a:p>
        </p:txBody>
      </p:sp>
      <p:sp>
        <p:nvSpPr>
          <p:cNvPr id="4" name="Text Placeholder 3">
            <a:extLst>
              <a:ext uri="{FF2B5EF4-FFF2-40B4-BE49-F238E27FC236}">
                <a16:creationId xmlns:a16="http://schemas.microsoft.com/office/drawing/2014/main" id="{F6D4113E-2BD8-9249-63B5-2C18E1001AB2}"/>
              </a:ext>
            </a:extLst>
          </p:cNvPr>
          <p:cNvSpPr>
            <a:spLocks noGrp="1"/>
          </p:cNvSpPr>
          <p:nvPr>
            <p:ph type="body" sz="quarter" idx="13"/>
          </p:nvPr>
        </p:nvSpPr>
        <p:spPr>
          <a:xfrm>
            <a:off x="377205" y="1470355"/>
            <a:ext cx="8766795" cy="4234951"/>
          </a:xfrm>
        </p:spPr>
        <p:txBody>
          <a:bodyPr vert="horz" lIns="91440" tIns="45720" rIns="91440" bIns="45720" rtlCol="0" anchor="t">
            <a:normAutofit/>
          </a:bodyPr>
          <a:lstStyle/>
          <a:p>
            <a:pPr marL="342900" indent="-342900">
              <a:buFont typeface="Arial" panose="020B0604020202020204" pitchFamily="34" charset="0"/>
              <a:buChar char="•"/>
            </a:pPr>
            <a:r>
              <a:rPr lang="en-US" dirty="0">
                <a:latin typeface="Arial"/>
                <a:cs typeface="Arial"/>
              </a:rPr>
              <a:t>Hyvinvointialueen </a:t>
            </a:r>
            <a:r>
              <a:rPr lang="en-US" dirty="0" err="1">
                <a:latin typeface="Arial"/>
                <a:cs typeface="Arial"/>
              </a:rPr>
              <a:t>myöntämä</a:t>
            </a:r>
            <a:r>
              <a:rPr lang="en-US" dirty="0">
                <a:latin typeface="Arial"/>
                <a:cs typeface="Arial"/>
              </a:rPr>
              <a:t> </a:t>
            </a:r>
            <a:r>
              <a:rPr lang="en-US" dirty="0" err="1">
                <a:latin typeface="Arial"/>
                <a:cs typeface="Arial"/>
              </a:rPr>
              <a:t>avustus</a:t>
            </a:r>
            <a:r>
              <a:rPr lang="en-US" dirty="0">
                <a:latin typeface="Arial"/>
                <a:cs typeface="Arial"/>
              </a:rPr>
              <a:t> on </a:t>
            </a:r>
            <a:r>
              <a:rPr lang="en-US" dirty="0" err="1">
                <a:latin typeface="Arial"/>
                <a:cs typeface="Arial"/>
              </a:rPr>
              <a:t>täydentävää</a:t>
            </a:r>
            <a:r>
              <a:rPr lang="en-US" dirty="0">
                <a:latin typeface="Arial"/>
                <a:cs typeface="Arial"/>
              </a:rPr>
              <a:t> </a:t>
            </a:r>
            <a:r>
              <a:rPr lang="en-US" dirty="0" err="1">
                <a:latin typeface="Arial"/>
                <a:cs typeface="Arial"/>
              </a:rPr>
              <a:t>julkista</a:t>
            </a:r>
            <a:r>
              <a:rPr lang="en-US" dirty="0">
                <a:latin typeface="Arial"/>
                <a:cs typeface="Arial"/>
              </a:rPr>
              <a:t> </a:t>
            </a:r>
            <a:r>
              <a:rPr lang="en-US" dirty="0" err="1">
                <a:latin typeface="Arial"/>
                <a:cs typeface="Arial"/>
              </a:rPr>
              <a:t>rahoitusta</a:t>
            </a:r>
            <a:r>
              <a:rPr lang="en-US" dirty="0">
                <a:latin typeface="Arial"/>
                <a:cs typeface="Arial"/>
              </a:rPr>
              <a:t>. </a:t>
            </a:r>
            <a:r>
              <a:rPr lang="en-US" dirty="0" err="1">
                <a:latin typeface="Arial"/>
                <a:cs typeface="Arial"/>
              </a:rPr>
              <a:t>Päätös</a:t>
            </a:r>
            <a:r>
              <a:rPr lang="en-US" dirty="0">
                <a:latin typeface="Arial"/>
                <a:cs typeface="Arial"/>
              </a:rPr>
              <a:t> </a:t>
            </a:r>
            <a:r>
              <a:rPr lang="en-US" dirty="0" err="1">
                <a:latin typeface="Arial"/>
                <a:cs typeface="Arial"/>
              </a:rPr>
              <a:t>rahallisesta</a:t>
            </a:r>
            <a:r>
              <a:rPr lang="en-US" dirty="0">
                <a:latin typeface="Arial"/>
                <a:cs typeface="Arial"/>
              </a:rPr>
              <a:t> </a:t>
            </a:r>
            <a:r>
              <a:rPr lang="en-US" dirty="0" err="1">
                <a:latin typeface="Arial"/>
                <a:cs typeface="Arial"/>
              </a:rPr>
              <a:t>avustamisesta</a:t>
            </a:r>
            <a:r>
              <a:rPr lang="en-US" dirty="0">
                <a:latin typeface="Arial"/>
                <a:cs typeface="Arial"/>
              </a:rPr>
              <a:t> </a:t>
            </a:r>
            <a:r>
              <a:rPr lang="en-US" dirty="0" err="1">
                <a:latin typeface="Arial"/>
                <a:cs typeface="Arial"/>
              </a:rPr>
              <a:t>tehdään</a:t>
            </a:r>
            <a:r>
              <a:rPr lang="en-US" dirty="0">
                <a:latin typeface="Arial"/>
                <a:cs typeface="Arial"/>
              </a:rPr>
              <a:t> </a:t>
            </a:r>
            <a:r>
              <a:rPr lang="en-US" dirty="0" err="1">
                <a:latin typeface="Arial"/>
                <a:cs typeface="Arial"/>
              </a:rPr>
              <a:t>aina</a:t>
            </a:r>
            <a:r>
              <a:rPr lang="en-US" dirty="0">
                <a:latin typeface="Arial"/>
                <a:cs typeface="Arial"/>
              </a:rPr>
              <a:t> </a:t>
            </a:r>
            <a:r>
              <a:rPr lang="en-US" dirty="0" err="1">
                <a:latin typeface="Arial"/>
                <a:cs typeface="Arial"/>
              </a:rPr>
              <a:t>harkinnanvaraisesti</a:t>
            </a:r>
            <a:r>
              <a:rPr lang="en-US" dirty="0">
                <a:latin typeface="Arial"/>
                <a:cs typeface="Arial"/>
              </a:rPr>
              <a:t> ja </a:t>
            </a:r>
            <a:r>
              <a:rPr lang="en-US" dirty="0" err="1">
                <a:latin typeface="Arial"/>
                <a:cs typeface="Arial"/>
              </a:rPr>
              <a:t>yhteisesti</a:t>
            </a:r>
            <a:r>
              <a:rPr lang="en-US" dirty="0">
                <a:latin typeface="Arial"/>
                <a:cs typeface="Arial"/>
              </a:rPr>
              <a:t> </a:t>
            </a:r>
            <a:r>
              <a:rPr lang="en-US" dirty="0" err="1">
                <a:latin typeface="Arial"/>
                <a:cs typeface="Arial"/>
              </a:rPr>
              <a:t>sopimalla</a:t>
            </a:r>
            <a:r>
              <a:rPr lang="en-US" dirty="0">
                <a:latin typeface="Arial"/>
                <a:cs typeface="Arial"/>
              </a:rPr>
              <a:t> </a:t>
            </a:r>
            <a:r>
              <a:rPr lang="en-US" dirty="0" err="1">
                <a:latin typeface="Arial"/>
                <a:cs typeface="Arial"/>
              </a:rPr>
              <a:t>hakijan</a:t>
            </a:r>
            <a:r>
              <a:rPr lang="en-US" dirty="0">
                <a:latin typeface="Arial"/>
                <a:cs typeface="Arial"/>
              </a:rPr>
              <a:t> </a:t>
            </a:r>
            <a:r>
              <a:rPr lang="en-US" dirty="0" err="1">
                <a:latin typeface="Arial"/>
                <a:cs typeface="Arial"/>
              </a:rPr>
              <a:t>kanssa</a:t>
            </a:r>
            <a:r>
              <a:rPr lang="en-US" dirty="0">
                <a:latin typeface="Arial"/>
                <a:cs typeface="Arial"/>
              </a:rPr>
              <a:t>. </a:t>
            </a:r>
          </a:p>
          <a:p>
            <a:pPr marL="342900" indent="-342900">
              <a:buFont typeface="Arial" panose="020B0604020202020204" pitchFamily="34" charset="0"/>
              <a:buChar char="•"/>
            </a:pPr>
            <a:r>
              <a:rPr lang="en-US" dirty="0" err="1">
                <a:latin typeface="Arial"/>
                <a:cs typeface="Arial"/>
              </a:rPr>
              <a:t>Avustettava</a:t>
            </a:r>
            <a:r>
              <a:rPr lang="en-US" dirty="0">
                <a:latin typeface="Arial"/>
                <a:cs typeface="Arial"/>
              </a:rPr>
              <a:t> </a:t>
            </a:r>
            <a:r>
              <a:rPr lang="en-US" dirty="0" err="1">
                <a:latin typeface="Arial"/>
                <a:cs typeface="Arial"/>
              </a:rPr>
              <a:t>toiminta</a:t>
            </a:r>
            <a:r>
              <a:rPr lang="en-US" dirty="0">
                <a:latin typeface="Arial"/>
                <a:cs typeface="Arial"/>
              </a:rPr>
              <a:t> </a:t>
            </a:r>
            <a:r>
              <a:rPr lang="en-US" dirty="0" err="1">
                <a:latin typeface="Arial"/>
                <a:cs typeface="Arial"/>
              </a:rPr>
              <a:t>voi</a:t>
            </a:r>
            <a:r>
              <a:rPr lang="en-US" dirty="0">
                <a:latin typeface="Arial"/>
                <a:cs typeface="Arial"/>
              </a:rPr>
              <a:t> </a:t>
            </a:r>
            <a:r>
              <a:rPr lang="en-US" dirty="0" err="1">
                <a:latin typeface="Arial"/>
                <a:cs typeface="Arial"/>
              </a:rPr>
              <a:t>toteutua</a:t>
            </a:r>
            <a:r>
              <a:rPr lang="en-US" dirty="0">
                <a:latin typeface="Arial"/>
                <a:cs typeface="Arial"/>
              </a:rPr>
              <a:t> </a:t>
            </a:r>
            <a:r>
              <a:rPr lang="en-US" dirty="0" err="1">
                <a:latin typeface="Arial"/>
                <a:cs typeface="Arial"/>
              </a:rPr>
              <a:t>yhden</a:t>
            </a:r>
            <a:r>
              <a:rPr lang="en-US" dirty="0">
                <a:latin typeface="Arial"/>
                <a:cs typeface="Arial"/>
              </a:rPr>
              <a:t> tai </a:t>
            </a:r>
            <a:r>
              <a:rPr lang="en-US" dirty="0" err="1">
                <a:latin typeface="Arial"/>
                <a:cs typeface="Arial"/>
              </a:rPr>
              <a:t>useamman</a:t>
            </a:r>
            <a:r>
              <a:rPr lang="en-US" dirty="0">
                <a:latin typeface="Arial"/>
                <a:cs typeface="Arial"/>
              </a:rPr>
              <a:t> </a:t>
            </a:r>
            <a:r>
              <a:rPr lang="en-US" dirty="0" err="1">
                <a:latin typeface="Arial"/>
                <a:cs typeface="Arial"/>
              </a:rPr>
              <a:t>Varsinais-Suomen</a:t>
            </a:r>
            <a:r>
              <a:rPr lang="en-US" dirty="0">
                <a:latin typeface="Arial"/>
                <a:cs typeface="Arial"/>
              </a:rPr>
              <a:t> </a:t>
            </a:r>
            <a:r>
              <a:rPr lang="en-US" dirty="0" err="1">
                <a:latin typeface="Arial"/>
                <a:cs typeface="Arial"/>
              </a:rPr>
              <a:t>kunnan</a:t>
            </a:r>
            <a:r>
              <a:rPr lang="en-US" dirty="0">
                <a:latin typeface="Arial"/>
                <a:cs typeface="Arial"/>
              </a:rPr>
              <a:t> </a:t>
            </a:r>
            <a:r>
              <a:rPr lang="en-US" dirty="0" err="1">
                <a:latin typeface="Arial"/>
                <a:cs typeface="Arial"/>
              </a:rPr>
              <a:t>alueella</a:t>
            </a:r>
            <a:r>
              <a:rPr lang="en-US" dirty="0">
                <a:latin typeface="Arial"/>
                <a:cs typeface="Arial"/>
              </a:rPr>
              <a:t>. </a:t>
            </a:r>
          </a:p>
          <a:p>
            <a:pPr marL="342900" indent="-342900">
              <a:buFont typeface="Arial" panose="020B0604020202020204" pitchFamily="34" charset="0"/>
              <a:buChar char="•"/>
            </a:pPr>
            <a:r>
              <a:rPr lang="en-US" dirty="0" err="1">
                <a:latin typeface="Arial"/>
                <a:cs typeface="Arial"/>
              </a:rPr>
              <a:t>Kumppanuussopimusten</a:t>
            </a:r>
            <a:r>
              <a:rPr lang="en-US" dirty="0">
                <a:latin typeface="Arial"/>
                <a:cs typeface="Arial"/>
              </a:rPr>
              <a:t> </a:t>
            </a:r>
            <a:r>
              <a:rPr lang="en-US" dirty="0" err="1">
                <a:latin typeface="Arial"/>
                <a:cs typeface="Arial"/>
              </a:rPr>
              <a:t>sisällöt</a:t>
            </a:r>
            <a:r>
              <a:rPr lang="en-US" dirty="0">
                <a:latin typeface="Arial"/>
                <a:cs typeface="Arial"/>
              </a:rPr>
              <a:t> </a:t>
            </a:r>
            <a:r>
              <a:rPr lang="en-US" dirty="0" err="1">
                <a:latin typeface="Arial"/>
                <a:cs typeface="Arial"/>
              </a:rPr>
              <a:t>viimeistellään</a:t>
            </a:r>
            <a:r>
              <a:rPr lang="en-US" dirty="0">
                <a:latin typeface="Arial"/>
                <a:cs typeface="Arial"/>
              </a:rPr>
              <a:t> </a:t>
            </a:r>
            <a:r>
              <a:rPr lang="en-US" dirty="0" err="1">
                <a:latin typeface="Arial"/>
                <a:cs typeface="Arial"/>
              </a:rPr>
              <a:t>yhdessä</a:t>
            </a:r>
            <a:r>
              <a:rPr lang="en-US" dirty="0">
                <a:latin typeface="Arial"/>
                <a:cs typeface="Arial"/>
              </a:rPr>
              <a:t> </a:t>
            </a:r>
            <a:r>
              <a:rPr lang="en-US" dirty="0" err="1">
                <a:latin typeface="Arial"/>
                <a:cs typeface="Arial"/>
              </a:rPr>
              <a:t>palvelutuotannon</a:t>
            </a:r>
            <a:r>
              <a:rPr lang="en-US" dirty="0">
                <a:latin typeface="Arial"/>
                <a:cs typeface="Arial"/>
              </a:rPr>
              <a:t> </a:t>
            </a:r>
            <a:r>
              <a:rPr lang="en-US" dirty="0" err="1">
                <a:latin typeface="Arial"/>
                <a:cs typeface="Arial"/>
              </a:rPr>
              <a:t>asiantuntijoiden</a:t>
            </a:r>
            <a:r>
              <a:rPr lang="en-US" dirty="0">
                <a:latin typeface="Arial"/>
                <a:cs typeface="Arial"/>
              </a:rPr>
              <a:t> </a:t>
            </a:r>
            <a:r>
              <a:rPr lang="en-US" dirty="0" err="1">
                <a:latin typeface="Arial"/>
                <a:cs typeface="Arial"/>
              </a:rPr>
              <a:t>kanssa</a:t>
            </a:r>
            <a:r>
              <a:rPr lang="en-US" dirty="0">
                <a:latin typeface="Arial"/>
                <a:cs typeface="Arial"/>
              </a:rPr>
              <a:t>.</a:t>
            </a:r>
            <a:endParaRPr lang="en-US" dirty="0">
              <a:solidFill>
                <a:srgbClr val="FF0000"/>
              </a:solidFill>
            </a:endParaRPr>
          </a:p>
        </p:txBody>
      </p:sp>
    </p:spTree>
    <p:extLst>
      <p:ext uri="{BB962C8B-B14F-4D97-AF65-F5344CB8AC3E}">
        <p14:creationId xmlns:p14="http://schemas.microsoft.com/office/powerpoint/2010/main" val="1453619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77099" y="1064846"/>
            <a:ext cx="8601075" cy="812067"/>
          </a:xfrm>
        </p:spPr>
        <p:txBody>
          <a:bodyPr/>
          <a:lstStyle/>
          <a:p>
            <a:r>
              <a:rPr lang="fi-FI"/>
              <a:t>Järjestöjen yhteishankkeet</a:t>
            </a:r>
            <a:br>
              <a:rPr lang="fi-FI"/>
            </a:br>
            <a:endParaRPr lang="fi-FI"/>
          </a:p>
        </p:txBody>
      </p:sp>
      <p:sp>
        <p:nvSpPr>
          <p:cNvPr id="3" name="Tekstin paikkamerkki 2"/>
          <p:cNvSpPr>
            <a:spLocks noGrp="1"/>
          </p:cNvSpPr>
          <p:nvPr>
            <p:ph type="body" sz="quarter" idx="14"/>
          </p:nvPr>
        </p:nvSpPr>
        <p:spPr>
          <a:xfrm>
            <a:off x="280118" y="2036619"/>
            <a:ext cx="8609713" cy="3594253"/>
          </a:xfrm>
        </p:spPr>
        <p:txBody>
          <a:bodyPr>
            <a:normAutofit/>
          </a:bodyPr>
          <a:lstStyle/>
          <a:p>
            <a:r>
              <a:rPr lang="fi-FI" dirty="0"/>
              <a:t>Hyvinvointialue kannustaa avustuksen hakijoita tekemään yhteistyötä muiden toimijoiden kanssa!</a:t>
            </a:r>
          </a:p>
          <a:p>
            <a:endParaRPr lang="fi-FI" dirty="0"/>
          </a:p>
          <a:p>
            <a:endParaRPr lang="fi-FI" dirty="0"/>
          </a:p>
        </p:txBody>
      </p:sp>
    </p:spTree>
    <p:extLst>
      <p:ext uri="{BB962C8B-B14F-4D97-AF65-F5344CB8AC3E}">
        <p14:creationId xmlns:p14="http://schemas.microsoft.com/office/powerpoint/2010/main" val="656711443"/>
      </p:ext>
    </p:extLst>
  </p:cSld>
  <p:clrMapOvr>
    <a:masterClrMapping/>
  </p:clrMapOvr>
</p:sld>
</file>

<file path=ppt/theme/theme1.xml><?xml version="1.0" encoding="utf-8"?>
<a:theme xmlns:a="http://schemas.openxmlformats.org/drawingml/2006/main" name="Office Theme">
  <a:themeElements>
    <a:clrScheme name="Varha">
      <a:dk1>
        <a:srgbClr val="000000"/>
      </a:dk1>
      <a:lt1>
        <a:srgbClr val="FFFFFF"/>
      </a:lt1>
      <a:dk2>
        <a:srgbClr val="3C2B7C"/>
      </a:dk2>
      <a:lt2>
        <a:srgbClr val="009F8D"/>
      </a:lt2>
      <a:accent1>
        <a:srgbClr val="3C2B7C"/>
      </a:accent1>
      <a:accent2>
        <a:srgbClr val="009F8D"/>
      </a:accent2>
      <a:accent3>
        <a:srgbClr val="9990C0"/>
      </a:accent3>
      <a:accent4>
        <a:srgbClr val="D7EAEA"/>
      </a:accent4>
      <a:accent5>
        <a:srgbClr val="F39300"/>
      </a:accent5>
      <a:accent6>
        <a:srgbClr val="145E40"/>
      </a:accent6>
      <a:hlink>
        <a:srgbClr val="F39300"/>
      </a:hlink>
      <a:folHlink>
        <a:srgbClr val="145E4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4704A40-BDB6-D348-BE58-D14FAC197787}" vid="{A24B36F8-F9D4-5445-AED9-CDA78D3FD0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17CF7AB66C3AD14DA32EAB79957FA0BF" ma:contentTypeVersion="12" ma:contentTypeDescription="Luo uusi asiakirja." ma:contentTypeScope="" ma:versionID="df200ba023d3e36cf718b931c0af22a6">
  <xsd:schema xmlns:xsd="http://www.w3.org/2001/XMLSchema" xmlns:xs="http://www.w3.org/2001/XMLSchema" xmlns:p="http://schemas.microsoft.com/office/2006/metadata/properties" xmlns:ns2="5f067c6c-1d1e-49d1-bed2-90c7f9e0c5ca" xmlns:ns3="bda7cc61-5c1b-49b2-9285-f80ee26196dd" targetNamespace="http://schemas.microsoft.com/office/2006/metadata/properties" ma:root="true" ma:fieldsID="5c72461164df94bf36e18cce9bec8e26" ns2:_="" ns3:_="">
    <xsd:import namespace="5f067c6c-1d1e-49d1-bed2-90c7f9e0c5ca"/>
    <xsd:import namespace="bda7cc61-5c1b-49b2-9285-f80ee26196d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067c6c-1d1e-49d1-bed2-90c7f9e0c5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Kuvien tunnisteet" ma:readOnly="false" ma:fieldId="{5cf76f15-5ced-4ddc-b409-7134ff3c332f}" ma:taxonomyMulti="true" ma:sspId="8fcd9a83-f8aa-489e-9026-0d88784a147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a7cc61-5c1b-49b2-9285-f80ee26196dd"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f067c6c-1d1e-49d1-bed2-90c7f9e0c5c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91094D9-DBF2-4B69-B9BA-CC23CC4B5196}">
  <ds:schemaRefs>
    <ds:schemaRef ds:uri="5f067c6c-1d1e-49d1-bed2-90c7f9e0c5ca"/>
    <ds:schemaRef ds:uri="bda7cc61-5c1b-49b2-9285-f80ee26196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3D4270D-E353-48A0-A66F-1EC15BB5225C}">
  <ds:schemaRefs>
    <ds:schemaRef ds:uri="http://schemas.microsoft.com/sharepoint/v3/contenttype/forms"/>
  </ds:schemaRefs>
</ds:datastoreItem>
</file>

<file path=customXml/itemProps3.xml><?xml version="1.0" encoding="utf-8"?>
<ds:datastoreItem xmlns:ds="http://schemas.openxmlformats.org/officeDocument/2006/customXml" ds:itemID="{1F8694CC-8F47-4283-B6E0-888C13701415}">
  <ds:schemaRefs>
    <ds:schemaRef ds:uri="5f067c6c-1d1e-49d1-bed2-90c7f9e0c5ca"/>
    <ds:schemaRef ds:uri="bda7cc61-5c1b-49b2-9285-f80ee26196d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311</TotalTime>
  <Words>821</Words>
  <Application>Microsoft Office PowerPoint</Application>
  <PresentationFormat>Näytössä katseltava esitys (16:9)</PresentationFormat>
  <Paragraphs>96</Paragraphs>
  <Slides>15</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15</vt:i4>
      </vt:variant>
    </vt:vector>
  </HeadingPairs>
  <TitlesOfParts>
    <vt:vector size="18" baseType="lpstr">
      <vt:lpstr>Arial</vt:lpstr>
      <vt:lpstr>Calibri</vt:lpstr>
      <vt:lpstr>Office Theme</vt:lpstr>
      <vt:lpstr>Järjestöavustukset 2025 </vt:lpstr>
      <vt:lpstr>Avustusten vuosikello</vt:lpstr>
      <vt:lpstr>Varhan avustustoimintaa ohjaavat asiakirjat</vt:lpstr>
      <vt:lpstr>Kaikille avoimet avustusklinikat Teamsissa</vt:lpstr>
      <vt:lpstr>Toiminnan ja kohderyhmän perusteella Varha avustaa</vt:lpstr>
      <vt:lpstr> Toiminta-avustukset  </vt:lpstr>
      <vt:lpstr> Kumppanuussopimukset</vt:lpstr>
      <vt:lpstr> Kumppanuussopimukset</vt:lpstr>
      <vt:lpstr>Järjestöjen yhteishankkeet </vt:lpstr>
      <vt:lpstr> Tilojen käyttöoikeus</vt:lpstr>
      <vt:lpstr>Tilojen luovutuksen periaatteet (AH 27.2.24)  </vt:lpstr>
      <vt:lpstr>Avustusehdotus perustuu</vt:lpstr>
      <vt:lpstr>Avustuksista päättää Hyvinvoinnin ja terveyden edistämisen jaosto</vt:lpstr>
      <vt:lpstr>Seuranta ja raportointi </vt:lpstr>
      <vt:lpstr>Kiitos!</vt:lpstr>
    </vt:vector>
  </TitlesOfParts>
  <Company>Varsinais-Suomen hyvinvointialue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Lähteenmäki Suvi Tuulikki</dc:creator>
  <cp:lastModifiedBy>Niskala Anri</cp:lastModifiedBy>
  <cp:revision>69</cp:revision>
  <dcterms:created xsi:type="dcterms:W3CDTF">2022-11-17T08:06:18Z</dcterms:created>
  <dcterms:modified xsi:type="dcterms:W3CDTF">2024-10-25T07:03:27Z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0x01010017CF7AB66C3AD14DA32EAB79957FA0BF</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