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1" r:id="rId3"/>
  </p:sldMasterIdLst>
  <p:sldIdLst>
    <p:sldId id="257" r:id="rId4"/>
    <p:sldId id="294" r:id="rId5"/>
    <p:sldId id="277" r:id="rId6"/>
    <p:sldId id="292" r:id="rId7"/>
    <p:sldId id="273" r:id="rId8"/>
    <p:sldId id="293" r:id="rId9"/>
    <p:sldId id="279" r:id="rId10"/>
    <p:sldId id="259" r:id="rId11"/>
    <p:sldId id="268" r:id="rId12"/>
    <p:sldId id="275" r:id="rId13"/>
    <p:sldId id="272" r:id="rId14"/>
    <p:sldId id="280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5AA-303D-47EB-AED1-0754C75196C6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59B-B617-4207-A58C-BA28ADB5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97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5AA-303D-47EB-AED1-0754C75196C6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59B-B617-4207-A58C-BA28ADB5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3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5AA-303D-47EB-AED1-0754C75196C6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59B-B617-4207-A58C-BA28ADB5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955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5DFC8A-14E2-9F7E-87D7-A3274FF21A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2765073"/>
            <a:ext cx="9144000" cy="23876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3244DE5C-CE17-9ADB-F8FD-247393D25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009" y="369839"/>
            <a:ext cx="2304892" cy="689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2D5F3-79D0-35B1-2B19-11E970AE5BC3}"/>
              </a:ext>
            </a:extLst>
          </p:cNvPr>
          <p:cNvSpPr txBox="1"/>
          <p:nvPr userDrawn="1"/>
        </p:nvSpPr>
        <p:spPr>
          <a:xfrm>
            <a:off x="349242" y="6301674"/>
            <a:ext cx="5579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12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63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7" y="459214"/>
            <a:ext cx="11468100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83E7AB3-CAA3-1A7D-4864-370F100546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005" y="1824001"/>
            <a:ext cx="11479617" cy="42799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0C437-2B09-A68F-0773-21F9212077D7}"/>
              </a:ext>
            </a:extLst>
          </p:cNvPr>
          <p:cNvSpPr txBox="1"/>
          <p:nvPr userDrawn="1"/>
        </p:nvSpPr>
        <p:spPr>
          <a:xfrm>
            <a:off x="349242" y="6301674"/>
            <a:ext cx="5579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12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84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CE14D94-8194-FD19-940B-6DBE5F2DE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6889" y="533276"/>
            <a:ext cx="6825073" cy="56865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5DFC8A-14E2-9F7E-87D7-A3274FF21A23}"/>
              </a:ext>
            </a:extLst>
          </p:cNvPr>
          <p:cNvSpPr/>
          <p:nvPr userDrawn="1"/>
        </p:nvSpPr>
        <p:spPr>
          <a:xfrm>
            <a:off x="0" y="15904"/>
            <a:ext cx="12192000" cy="6858000"/>
          </a:xfrm>
          <a:prstGeom prst="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3429000"/>
            <a:ext cx="5544152" cy="2387600"/>
          </a:xfrm>
        </p:spPr>
        <p:txBody>
          <a:bodyPr anchor="ctr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1954A9D1-5695-4485-B02C-4874622E8E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009" y="369839"/>
            <a:ext cx="2304892" cy="689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167A8-7B60-BD1D-2753-33351AFBA9E1}"/>
              </a:ext>
            </a:extLst>
          </p:cNvPr>
          <p:cNvSpPr txBox="1"/>
          <p:nvPr userDrawn="1"/>
        </p:nvSpPr>
        <p:spPr>
          <a:xfrm>
            <a:off x="349242" y="6301674"/>
            <a:ext cx="5579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12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47" y="453532"/>
            <a:ext cx="6924235" cy="57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89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5DFC8A-14E2-9F7E-87D7-A3274FF21A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2765073"/>
            <a:ext cx="9144000" cy="23876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3244DE5C-CE17-9ADB-F8FD-247393D25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009" y="369839"/>
            <a:ext cx="2304892" cy="689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2D5F3-79D0-35B1-2B19-11E970AE5BC3}"/>
              </a:ext>
            </a:extLst>
          </p:cNvPr>
          <p:cNvSpPr txBox="1"/>
          <p:nvPr userDrawn="1"/>
        </p:nvSpPr>
        <p:spPr>
          <a:xfrm>
            <a:off x="349242" y="6301674"/>
            <a:ext cx="5579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12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65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7" y="459214"/>
            <a:ext cx="11468100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83E7AB3-CAA3-1A7D-4864-370F100546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005" y="1824001"/>
            <a:ext cx="11479617" cy="42799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0C437-2B09-A68F-0773-21F9212077D7}"/>
              </a:ext>
            </a:extLst>
          </p:cNvPr>
          <p:cNvSpPr txBox="1"/>
          <p:nvPr userDrawn="1"/>
        </p:nvSpPr>
        <p:spPr>
          <a:xfrm>
            <a:off x="349242" y="6301674"/>
            <a:ext cx="5579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12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86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7" y="459214"/>
            <a:ext cx="11468100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502719-5FAF-7F13-0BB7-A332466DB3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3185" y="1828799"/>
            <a:ext cx="5579923" cy="4159956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6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7A404EF-7A29-4A24-84C6-C658C872A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007" y="1828799"/>
            <a:ext cx="5579923" cy="4159956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6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4B76B-6347-F6B9-B4FD-6A7AC5DAA95F}"/>
              </a:ext>
            </a:extLst>
          </p:cNvPr>
          <p:cNvSpPr txBox="1"/>
          <p:nvPr userDrawn="1"/>
        </p:nvSpPr>
        <p:spPr>
          <a:xfrm>
            <a:off x="349242" y="6301674"/>
            <a:ext cx="5579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12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4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7" y="459214"/>
            <a:ext cx="11468100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DD6417-D490-3746-6576-906E6C71C158}"/>
              </a:ext>
            </a:extLst>
          </p:cNvPr>
          <p:cNvSpPr/>
          <p:nvPr userDrawn="1"/>
        </p:nvSpPr>
        <p:spPr>
          <a:xfrm>
            <a:off x="6273186" y="1823155"/>
            <a:ext cx="5579921" cy="415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ln>
                <a:noFill/>
              </a:ln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F85DA5-D035-63BF-0B0F-9AA288AAA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005" y="1824001"/>
            <a:ext cx="5533812" cy="42799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49E7BE-8C9C-9235-86F0-E2296E8C4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1441" y="2115631"/>
            <a:ext cx="4927583" cy="3540104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E5E7B-16C9-3FF2-D1E4-62DB50712A8A}"/>
              </a:ext>
            </a:extLst>
          </p:cNvPr>
          <p:cNvSpPr txBox="1"/>
          <p:nvPr userDrawn="1"/>
        </p:nvSpPr>
        <p:spPr>
          <a:xfrm>
            <a:off x="349242" y="6301674"/>
            <a:ext cx="5579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12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69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9" y="459214"/>
            <a:ext cx="6342209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3" name="Picture 2" descr="Varha logo">
            <a:extLst>
              <a:ext uri="{FF2B5EF4-FFF2-40B4-BE49-F238E27FC236}">
                <a16:creationId xmlns:a16="http://schemas.microsoft.com/office/drawing/2014/main" id="{BB9844DF-4DE9-4398-EED5-8D18A438B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9C31137-8D34-71B8-191D-EA0486427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005" y="1824001"/>
            <a:ext cx="6342209" cy="421696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30AA9E-E208-1E18-A27C-A646855BE71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052733" y="-1"/>
            <a:ext cx="5139267" cy="6040968"/>
          </a:xfrm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Kuva, </a:t>
            </a:r>
            <a:r>
              <a:rPr lang="en-GB" dirty="0" err="1"/>
              <a:t>taulukko</a:t>
            </a:r>
            <a:r>
              <a:rPr lang="en-GB" dirty="0"/>
              <a:t> tai </a:t>
            </a:r>
            <a:r>
              <a:rPr lang="en-GB" dirty="0" err="1"/>
              <a:t>muu</a:t>
            </a:r>
            <a:r>
              <a:rPr lang="en-GB" dirty="0"/>
              <a:t> </a:t>
            </a:r>
            <a:r>
              <a:rPr lang="en-GB" dirty="0" err="1"/>
              <a:t>elementti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A39A6-E8F5-4190-1EE9-48EF72F4EDC0}"/>
              </a:ext>
            </a:extLst>
          </p:cNvPr>
          <p:cNvSpPr txBox="1"/>
          <p:nvPr userDrawn="1"/>
        </p:nvSpPr>
        <p:spPr>
          <a:xfrm>
            <a:off x="349242" y="6301674"/>
            <a:ext cx="5579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12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4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5AA-303D-47EB-AED1-0754C75196C6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59B-B617-4207-A58C-BA28ADB5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576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DA8663-BC8C-0B88-120C-C2B7BFEC8D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2B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9" y="459214"/>
            <a:ext cx="5579921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9C31137-8D34-71B8-191D-EA0486427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005" y="1824001"/>
            <a:ext cx="5579921" cy="421696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667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20A79B07-E862-4617-B61A-1DCE3E2AE9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5967" y="459215"/>
            <a:ext cx="5868408" cy="5210563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0224EC-5F8B-C89D-EFFB-5A24506F5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8400" y="6268800"/>
            <a:ext cx="980941" cy="38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126284-18A5-3853-D543-AF49D667B101}"/>
              </a:ext>
            </a:extLst>
          </p:cNvPr>
          <p:cNvSpPr txBox="1"/>
          <p:nvPr userDrawn="1"/>
        </p:nvSpPr>
        <p:spPr>
          <a:xfrm>
            <a:off x="349242" y="6301674"/>
            <a:ext cx="5579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12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35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D043F9-26D9-3FD4-2744-6C854E3234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tlCol="0" anchor="ctr"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sz="4267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8C021D-A927-1452-2101-4955460AF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3429000"/>
            <a:ext cx="5544152" cy="2387600"/>
          </a:xfrm>
        </p:spPr>
        <p:txBody>
          <a:bodyPr anchor="ctr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FBA719-349B-5C9B-9412-D886F8506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400" y="6268800"/>
            <a:ext cx="980941" cy="38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FD3D40-20D3-B7D4-186A-C684E68FF046}"/>
              </a:ext>
            </a:extLst>
          </p:cNvPr>
          <p:cNvSpPr txBox="1"/>
          <p:nvPr userDrawn="1"/>
        </p:nvSpPr>
        <p:spPr>
          <a:xfrm>
            <a:off x="349242" y="6301674"/>
            <a:ext cx="5579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12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47" y="453532"/>
            <a:ext cx="6924235" cy="57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73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CE14D94-8194-FD19-940B-6DBE5F2DE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6889" y="533276"/>
            <a:ext cx="6825073" cy="56865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5DFC8A-14E2-9F7E-87D7-A3274FF21A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3429000"/>
            <a:ext cx="5544152" cy="2387600"/>
          </a:xfrm>
        </p:spPr>
        <p:txBody>
          <a:bodyPr anchor="ctr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1954A9D1-5695-4485-B02C-4874622E8E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009" y="369839"/>
            <a:ext cx="2304892" cy="6899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B0E4322-37E6-7644-0C03-51C40A584D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579921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  <p:pic>
        <p:nvPicPr>
          <p:cNvPr id="6" name="Picture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E95CD0E2-8E4C-BA0D-A36C-99867EF0C6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0824" y="363659"/>
            <a:ext cx="7088456" cy="5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4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5DFC8A-14E2-9F7E-87D7-A3274FF21A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2765073"/>
            <a:ext cx="9144000" cy="23876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FI"/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3244DE5C-CE17-9ADB-F8FD-247393D25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009" y="369839"/>
            <a:ext cx="2304892" cy="6899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429B023-FD4F-1ECD-C8BC-473C8DE08B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579921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4952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7" y="459214"/>
            <a:ext cx="11468100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FI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83E7AB3-CAA3-1A7D-4864-370F100546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005" y="1824001"/>
            <a:ext cx="11479617" cy="42799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FD5E4A1-CFEF-2255-266A-61D69F92B3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579921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1718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7" y="459214"/>
            <a:ext cx="11468100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FI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502719-5FAF-7F13-0BB7-A332466DB3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3185" y="1828799"/>
            <a:ext cx="5579923" cy="4159956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6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7A404EF-7A29-4A24-84C6-C658C872A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007" y="1828799"/>
            <a:ext cx="5579923" cy="4159956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6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C74F35-F9A1-1892-48C8-459A70B4F5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579921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22301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7" y="459214"/>
            <a:ext cx="11468100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FI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DD6417-D490-3746-6576-906E6C71C158}"/>
              </a:ext>
            </a:extLst>
          </p:cNvPr>
          <p:cNvSpPr/>
          <p:nvPr userDrawn="1"/>
        </p:nvSpPr>
        <p:spPr>
          <a:xfrm>
            <a:off x="6273186" y="1823155"/>
            <a:ext cx="5579921" cy="415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ln>
                <a:noFill/>
              </a:ln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F85DA5-D035-63BF-0B0F-9AA288AAA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005" y="1824001"/>
            <a:ext cx="5533812" cy="42799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49E7BE-8C9C-9235-86F0-E2296E8C4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1441" y="2115631"/>
            <a:ext cx="4927583" cy="3540104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574575D4-64FE-C6F8-E7CA-07AF553DC2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579921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11103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9" y="459214"/>
            <a:ext cx="6342209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FI"/>
          </a:p>
        </p:txBody>
      </p:sp>
      <p:pic>
        <p:nvPicPr>
          <p:cNvPr id="3" name="Picture 2" descr="Varha logo">
            <a:extLst>
              <a:ext uri="{FF2B5EF4-FFF2-40B4-BE49-F238E27FC236}">
                <a16:creationId xmlns:a16="http://schemas.microsoft.com/office/drawing/2014/main" id="{BB9844DF-4DE9-4398-EED5-8D18A438B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9C31137-8D34-71B8-191D-EA0486427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005" y="1824001"/>
            <a:ext cx="6342209" cy="421696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713F29D-746E-DC08-9456-05E754A3B1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579921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30AA9E-E208-1E18-A27C-A646855BE71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052733" y="-1"/>
            <a:ext cx="5139267" cy="604096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kuva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/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taulukkopaikka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5727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DA8663-BC8C-0B88-120C-C2B7BFEC8D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2B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9" y="459214"/>
            <a:ext cx="5579921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FI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9C31137-8D34-71B8-191D-EA0486427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005" y="1824001"/>
            <a:ext cx="5579921" cy="421696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667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713F29D-746E-DC08-9456-05E754A3B1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579921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20A79B07-E862-4617-B61A-1DCE3E2AE9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5967" y="459215"/>
            <a:ext cx="5868408" cy="5210563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0224EC-5F8B-C89D-EFFB-5A24506F5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8400" y="6268800"/>
            <a:ext cx="980941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84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D043F9-26D9-3FD4-2744-6C854E3234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tlCol="0" anchor="ctr"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sz="4267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BF1EEF3B-F8F1-EA08-E410-5DFC9A922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0824" y="363659"/>
            <a:ext cx="7088456" cy="59059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8C021D-A927-1452-2101-4955460AF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3429000"/>
            <a:ext cx="5544152" cy="2387600"/>
          </a:xfrm>
        </p:spPr>
        <p:txBody>
          <a:bodyPr anchor="ctr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FBA719-349B-5C9B-9412-D886F8506B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8400" y="6268800"/>
            <a:ext cx="980941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0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5AA-303D-47EB-AED1-0754C75196C6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59B-B617-4207-A58C-BA28ADB5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72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5AA-303D-47EB-AED1-0754C75196C6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59B-B617-4207-A58C-BA28ADB5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7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5AA-303D-47EB-AED1-0754C75196C6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59B-B617-4207-A58C-BA28ADB5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780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5AA-303D-47EB-AED1-0754C75196C6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59B-B617-4207-A58C-BA28ADB5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38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5AA-303D-47EB-AED1-0754C75196C6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59B-B617-4207-A58C-BA28ADB5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10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5AA-303D-47EB-AED1-0754C75196C6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59B-B617-4207-A58C-BA28ADB5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914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5AA-303D-47EB-AED1-0754C75196C6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59B-B617-4207-A58C-BA28ADB5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2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35AA-303D-47EB-AED1-0754C75196C6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2159B-B617-4207-A58C-BA28ADB5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60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E8882-F9F0-9A7B-28C2-201F603F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0076A-E874-BD48-BA44-539520A7B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5F421-CD7F-15F1-4A69-40A4BDD27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8E5D-1947-8049-8662-B11007AD2347}" type="datetimeFigureOut">
              <a:rPr lang="en-FI" smtClean="0"/>
              <a:t>10/05/2023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4A668-586C-E0EC-7961-74C0960D3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66424-98B0-9540-79B2-90917191C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7672-3E82-8244-8E55-14A7E22784B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2524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E8882-F9F0-9A7B-28C2-201F603F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0076A-E874-BD48-BA44-539520A7B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5F421-CD7F-15F1-4A69-40A4BDD27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8E5D-1947-8049-8662-B11007AD2347}" type="datetimeFigureOut">
              <a:rPr lang="en-FI" smtClean="0"/>
              <a:t>10/05/2023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4A668-586C-E0EC-7961-74C0960D3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66424-98B0-9540-79B2-90917191C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7672-3E82-8244-8E55-14A7E22784B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3977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rha.fi/fi/haku/tapahtumat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9660-3D82-8EB8-0C74-E91A9AD3B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957" y="1973989"/>
            <a:ext cx="11648772" cy="2387600"/>
          </a:xfrm>
        </p:spPr>
        <p:txBody>
          <a:bodyPr>
            <a:normAutofit/>
          </a:bodyPr>
          <a:lstStyle/>
          <a:p>
            <a:r>
              <a:rPr lang="fi-FI" dirty="0" err="1" smtClean="0">
                <a:latin typeface="Arial"/>
                <a:cs typeface="Arial"/>
              </a:rPr>
              <a:t>Varhan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smtClean="0">
                <a:latin typeface="Arial"/>
                <a:cs typeface="Arial"/>
              </a:rPr>
              <a:t>avustusklinikat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0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02799" y="1419795"/>
            <a:ext cx="11468100" cy="1082756"/>
          </a:xfrm>
        </p:spPr>
        <p:txBody>
          <a:bodyPr/>
          <a:lstStyle/>
          <a:p>
            <a:r>
              <a:rPr lang="fi-FI" dirty="0"/>
              <a:t>Järjestöjen yhteishankkeet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373490" y="2715491"/>
            <a:ext cx="11479617" cy="4792337"/>
          </a:xfrm>
        </p:spPr>
        <p:txBody>
          <a:bodyPr>
            <a:normAutofit/>
          </a:bodyPr>
          <a:lstStyle/>
          <a:p>
            <a:r>
              <a:rPr lang="fi-FI" dirty="0"/>
              <a:t>Hyvinvointialue kannustaa avustuksen hakijoita tekemään yhteistyötä muiden toimijoiden kanssa, jos yhteistyö edistää asetettujen tavoitteiden saavuttamista tai kehitettyjen toimintatapojen juurtumista. 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1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85005" y="209832"/>
            <a:ext cx="11468100" cy="1082756"/>
          </a:xfrm>
        </p:spPr>
        <p:txBody>
          <a:bodyPr/>
          <a:lstStyle/>
          <a:p>
            <a:r>
              <a:rPr lang="fi-FI" dirty="0" smtClean="0"/>
              <a:t>Hakuaika ja lisätiedot 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385005" y="1366982"/>
            <a:ext cx="11742340" cy="5366327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fi-FI" sz="2000" dirty="0" smtClean="0">
                <a:solidFill>
                  <a:srgbClr val="002060"/>
                </a:solidFill>
              </a:rPr>
              <a:t>Hakuaika 1</a:t>
            </a:r>
            <a:r>
              <a:rPr lang="fi-FI" sz="2000" dirty="0">
                <a:solidFill>
                  <a:srgbClr val="002060"/>
                </a:solidFill>
              </a:rPr>
              <a:t>.-</a:t>
            </a:r>
            <a:r>
              <a:rPr lang="fi-FI" sz="2000" dirty="0" smtClean="0">
                <a:solidFill>
                  <a:srgbClr val="002060"/>
                </a:solidFill>
              </a:rPr>
              <a:t>31.10. klo 16 saakka. Hakulomake auennut </a:t>
            </a:r>
            <a:r>
              <a:rPr lang="fi-FI" sz="2000" dirty="0">
                <a:solidFill>
                  <a:srgbClr val="002060"/>
                </a:solidFill>
              </a:rPr>
              <a:t>1.10. klo </a:t>
            </a:r>
            <a:r>
              <a:rPr lang="fi-FI" sz="2000" dirty="0" smtClean="0">
                <a:solidFill>
                  <a:srgbClr val="002060"/>
                </a:solidFill>
              </a:rPr>
              <a:t>9.00</a:t>
            </a:r>
          </a:p>
          <a:p>
            <a:pPr>
              <a:buClr>
                <a:srgbClr val="002060"/>
              </a:buClr>
            </a:pPr>
            <a:endParaRPr lang="fi-FI" sz="2000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fi-FI" sz="2000" dirty="0" smtClean="0">
                <a:solidFill>
                  <a:srgbClr val="002060"/>
                </a:solidFill>
              </a:rPr>
              <a:t>Hakulomake </a:t>
            </a:r>
            <a:r>
              <a:rPr lang="fi-FI" sz="2000" dirty="0">
                <a:solidFill>
                  <a:srgbClr val="002060"/>
                </a:solidFill>
              </a:rPr>
              <a:t>ja -ohjeet löytyvät </a:t>
            </a:r>
            <a:r>
              <a:rPr lang="fi-FI" sz="2000" dirty="0" smtClean="0">
                <a:solidFill>
                  <a:srgbClr val="002060"/>
                </a:solidFill>
              </a:rPr>
              <a:t>haun alettua os. www.varha.fi/jarjestoyhteistyo</a:t>
            </a:r>
            <a:r>
              <a:rPr lang="fi-FI" sz="2000" dirty="0">
                <a:solidFill>
                  <a:srgbClr val="002060"/>
                </a:solidFill>
              </a:rPr>
              <a:t>. </a:t>
            </a:r>
            <a:r>
              <a:rPr lang="fi-FI" sz="2000" dirty="0" smtClean="0">
                <a:solidFill>
                  <a:srgbClr val="002060"/>
                </a:solidFill>
              </a:rPr>
              <a:t/>
            </a:r>
            <a:br>
              <a:rPr lang="fi-FI" sz="2000" dirty="0" smtClean="0">
                <a:solidFill>
                  <a:srgbClr val="002060"/>
                </a:solidFill>
              </a:rPr>
            </a:br>
            <a:endParaRPr lang="fi-FI" sz="2000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fi-FI" sz="2000" dirty="0" err="1" smtClean="0">
                <a:solidFill>
                  <a:srgbClr val="002060"/>
                </a:solidFill>
              </a:rPr>
              <a:t>Teams</a:t>
            </a:r>
            <a:r>
              <a:rPr lang="fi-FI" sz="2000" dirty="0" smtClean="0">
                <a:solidFill>
                  <a:srgbClr val="002060"/>
                </a:solidFill>
              </a:rPr>
              <a:t>-avustusklinikat 2., 5., 6., ja 9. ja 11.10. Linkit verkkosivulla. </a:t>
            </a:r>
          </a:p>
          <a:p>
            <a:pPr>
              <a:buClr>
                <a:srgbClr val="002060"/>
              </a:buClr>
            </a:pPr>
            <a:endParaRPr lang="fi-FI" sz="2000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fi-FI" sz="2000" dirty="0" smtClean="0">
                <a:solidFill>
                  <a:srgbClr val="002060"/>
                </a:solidFill>
              </a:rPr>
              <a:t>Muistutamme </a:t>
            </a:r>
            <a:r>
              <a:rPr lang="fi-FI" sz="2000" dirty="0">
                <a:solidFill>
                  <a:srgbClr val="002060"/>
                </a:solidFill>
              </a:rPr>
              <a:t>järjestöjä, että vaikka keväällä ja syksyllä 2023 olemme joustaneet STEA-lausuntojen määräajoissa, tulemme jatkossa noudattamaan kaikkia määräaikoja järjestöjen yhdenvertaisuuden sekä </a:t>
            </a:r>
            <a:r>
              <a:rPr lang="fi-FI" sz="2000" dirty="0" err="1">
                <a:solidFill>
                  <a:srgbClr val="002060"/>
                </a:solidFill>
              </a:rPr>
              <a:t>Varhan</a:t>
            </a:r>
            <a:r>
              <a:rPr lang="fi-FI" sz="2000" dirty="0">
                <a:solidFill>
                  <a:srgbClr val="002060"/>
                </a:solidFill>
              </a:rPr>
              <a:t> oman toiminnan </a:t>
            </a:r>
            <a:r>
              <a:rPr lang="fi-FI" sz="2000" dirty="0" smtClean="0">
                <a:solidFill>
                  <a:srgbClr val="002060"/>
                </a:solidFill>
              </a:rPr>
              <a:t>läpiviennin </a:t>
            </a:r>
            <a:r>
              <a:rPr lang="fi-FI" sz="2000" dirty="0">
                <a:solidFill>
                  <a:srgbClr val="002060"/>
                </a:solidFill>
              </a:rPr>
              <a:t>varmistamiseksi. Emme siis ota käsittelyyn myöhässä saapuneita lausuntopyyntöjä tai hakemuksia. </a:t>
            </a:r>
            <a:r>
              <a:rPr lang="fi-FI" sz="2000" dirty="0" smtClean="0">
                <a:solidFill>
                  <a:srgbClr val="002060"/>
                </a:solidFill>
              </a:rPr>
              <a:t/>
            </a:r>
            <a:br>
              <a:rPr lang="fi-FI" sz="2000" dirty="0" smtClean="0">
                <a:solidFill>
                  <a:srgbClr val="002060"/>
                </a:solidFill>
              </a:rPr>
            </a:br>
            <a:endParaRPr lang="fi-FI" sz="2000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fi-FI" sz="2000" dirty="0" smtClean="0">
                <a:solidFill>
                  <a:srgbClr val="002060"/>
                </a:solidFill>
              </a:rPr>
              <a:t>Avustuksista </a:t>
            </a:r>
            <a:r>
              <a:rPr lang="fi-FI" sz="2000" dirty="0">
                <a:solidFill>
                  <a:srgbClr val="002060"/>
                </a:solidFill>
              </a:rPr>
              <a:t>päättää hyvinvoinnin ja terveyden edistämisen </a:t>
            </a:r>
            <a:r>
              <a:rPr lang="fi-FI" sz="2000" dirty="0" smtClean="0">
                <a:solidFill>
                  <a:srgbClr val="002060"/>
                </a:solidFill>
              </a:rPr>
              <a:t>-jaosto</a:t>
            </a:r>
            <a:r>
              <a:rPr lang="fi-FI" sz="2000" dirty="0">
                <a:solidFill>
                  <a:srgbClr val="002060"/>
                </a:solidFill>
              </a:rPr>
              <a:t>.</a:t>
            </a:r>
          </a:p>
          <a:p>
            <a:pPr marL="457189" lvl="1" indent="0">
              <a:buNone/>
            </a:pPr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 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3511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Koulutusyhteistyö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Varha tarjoaa järjestämiään koulutuksia järjestöjen ammattihenkilöstölle</a:t>
            </a:r>
            <a:r>
              <a:rPr lang="fi-FI" dirty="0" smtClean="0"/>
              <a:t>.</a:t>
            </a:r>
          </a:p>
          <a:p>
            <a:r>
              <a:rPr lang="fi-FI" dirty="0">
                <a:hlinkClick r:id="rId2"/>
              </a:rPr>
              <a:t>Tapahtumat | Varha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9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6522" y="311432"/>
            <a:ext cx="11468100" cy="1082756"/>
          </a:xfrm>
        </p:spPr>
        <p:txBody>
          <a:bodyPr/>
          <a:lstStyle/>
          <a:p>
            <a:r>
              <a:rPr lang="fi-FI" dirty="0" smtClean="0"/>
              <a:t>Klinikan pelisäännöt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385005" y="1541970"/>
            <a:ext cx="11479617" cy="4561931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Avustusklinikan aiheena on </a:t>
            </a:r>
            <a:r>
              <a:rPr lang="fi-FI" dirty="0" err="1" smtClean="0"/>
              <a:t>Varhan</a:t>
            </a:r>
            <a:r>
              <a:rPr lang="fi-FI" dirty="0" smtClean="0"/>
              <a:t> avustushaku 2024 ja siihen liittyvät kysymykset.</a:t>
            </a:r>
          </a:p>
          <a:p>
            <a:r>
              <a:rPr lang="fi-FI" dirty="0" smtClean="0"/>
              <a:t>Voit halutessasi kirjoittaa </a:t>
            </a:r>
            <a:r>
              <a:rPr lang="fi-FI" dirty="0" err="1" smtClean="0"/>
              <a:t>chat</a:t>
            </a:r>
            <a:r>
              <a:rPr lang="fi-FI" dirty="0" smtClean="0"/>
              <a:t>-kenttään kuka olet ja mitä järjestöä edustat.</a:t>
            </a:r>
          </a:p>
          <a:p>
            <a:r>
              <a:rPr lang="fi-FI" dirty="0" smtClean="0"/>
              <a:t>Kameraa saa pitää auki ja erityisesti silloin, kun esität kysymyksen. Se ei kuitenkaan ole pakollista. </a:t>
            </a:r>
          </a:p>
          <a:p>
            <a:r>
              <a:rPr lang="fi-FI" dirty="0" smtClean="0"/>
              <a:t>Nosta keltaista kättä, kun haluat puheenvuoron. Puheenvuorot jaetaan järjestyksessä. Pidetään muina aikoina mikrofonit kiinni.</a:t>
            </a:r>
          </a:p>
          <a:p>
            <a:r>
              <a:rPr lang="fi-FI" dirty="0" smtClean="0"/>
              <a:t>Pidetään klinikan tunnelma kivana kaikille.</a:t>
            </a:r>
          </a:p>
          <a:p>
            <a:r>
              <a:rPr lang="fi-FI" dirty="0" smtClean="0"/>
              <a:t>Keräämme kysymyksiänne ja listaamme niitä Usein kysyttyihin kysymyksiin </a:t>
            </a:r>
            <a:r>
              <a:rPr lang="fi-FI" dirty="0" err="1" smtClean="0"/>
              <a:t>verkosivuille</a:t>
            </a:r>
            <a:r>
              <a:rPr lang="fi-FI" dirty="0" smtClean="0"/>
              <a:t>.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286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BD6D5D-53D5-4564-BF76-CDB304750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984" y="1896077"/>
            <a:ext cx="7852154" cy="4340270"/>
          </a:xfrm>
        </p:spPr>
        <p:txBody>
          <a:bodyPr>
            <a:normAutofit fontScale="90000"/>
          </a:bodyPr>
          <a:lstStyle/>
          <a:p>
            <a:r>
              <a:rPr lang="fi-FI" sz="2200" b="0" dirty="0"/>
              <a:t/>
            </a:r>
            <a:br>
              <a:rPr lang="fi-FI" sz="2200" b="0" dirty="0"/>
            </a:br>
            <a:r>
              <a:rPr lang="fi-FI" sz="2200" b="0" dirty="0"/>
              <a:t/>
            </a:r>
            <a:br>
              <a:rPr lang="fi-FI" sz="2200" b="0" dirty="0"/>
            </a:br>
            <a:r>
              <a:rPr lang="fi-FI" sz="2200" b="0" dirty="0"/>
              <a:t/>
            </a:r>
            <a:br>
              <a:rPr lang="fi-FI" sz="2200" b="0" dirty="0"/>
            </a:br>
            <a:r>
              <a:rPr lang="fi-FI" sz="4000" dirty="0" smtClean="0">
                <a:latin typeface="Arial"/>
                <a:cs typeface="Arial"/>
              </a:rPr>
              <a:t>Järjestöyhteistyön tiimi:</a:t>
            </a:r>
            <a:r>
              <a:rPr lang="fi-FI" sz="4000" b="0" dirty="0"/>
              <a:t/>
            </a:r>
            <a:br>
              <a:rPr lang="fi-FI" sz="4000" b="0" dirty="0"/>
            </a:br>
            <a:r>
              <a:rPr lang="fi-FI" sz="2200" b="0" dirty="0"/>
              <a:t/>
            </a:r>
            <a:br>
              <a:rPr lang="fi-FI" sz="2200" b="0" dirty="0"/>
            </a:br>
            <a:r>
              <a:rPr lang="fi-FI" sz="2200" b="0" dirty="0">
                <a:solidFill>
                  <a:srgbClr val="FFC000"/>
                </a:solidFill>
                <a:latin typeface="Arial"/>
                <a:cs typeface="Arial"/>
              </a:rPr>
              <a:t>Anri Niskala</a:t>
            </a:r>
            <a:r>
              <a:rPr lang="fi-FI" sz="2200" b="0" dirty="0">
                <a:latin typeface="Arial"/>
                <a:cs typeface="Arial"/>
              </a:rPr>
              <a:t>: Järjestöyhteistyö ja </a:t>
            </a:r>
            <a:r>
              <a:rPr lang="fi-FI" sz="2200" b="0" dirty="0" smtClean="0">
                <a:latin typeface="Arial"/>
                <a:cs typeface="Arial"/>
              </a:rPr>
              <a:t>kumppanuudet</a:t>
            </a:r>
            <a:br>
              <a:rPr lang="fi-FI" sz="2200" b="0" dirty="0" smtClean="0">
                <a:latin typeface="Arial"/>
                <a:cs typeface="Arial"/>
              </a:rPr>
            </a:br>
            <a:r>
              <a:rPr lang="fi-FI" sz="2200" b="0" dirty="0" smtClean="0">
                <a:latin typeface="Arial"/>
                <a:cs typeface="Arial"/>
              </a:rPr>
              <a:t>anri.niskala@varha.fi</a:t>
            </a: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fi-FI" sz="2200" b="0" dirty="0" smtClean="0">
                <a:solidFill>
                  <a:srgbClr val="FFC000"/>
                </a:solidFill>
                <a:latin typeface="Arial"/>
                <a:cs typeface="Arial"/>
              </a:rPr>
              <a:t>Rea-Riitta </a:t>
            </a:r>
            <a:r>
              <a:rPr lang="fi-FI" sz="2200" b="0" dirty="0">
                <a:solidFill>
                  <a:srgbClr val="FFC000"/>
                </a:solidFill>
                <a:latin typeface="Arial"/>
                <a:cs typeface="Arial"/>
              </a:rPr>
              <a:t>Breilin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kumimoji="0" lang="fi-FI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Järjestöavustukset</a:t>
            </a:r>
            <a:br>
              <a:rPr kumimoji="0" lang="fi-FI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lang="fi-FI" sz="2200" b="0" smtClean="0">
                <a:solidFill>
                  <a:srgbClr val="FFFFFF"/>
                </a:solidFill>
                <a:latin typeface="Arial"/>
                <a:cs typeface="Arial"/>
              </a:rPr>
              <a:t>rea.breilin@varha.fi</a:t>
            </a:r>
            <a:r>
              <a:rPr kumimoji="0" lang="fi-FI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fi-FI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600" b="0" dirty="0" smtClean="0">
                <a:solidFill>
                  <a:schemeClr val="accent5"/>
                </a:solidFill>
              </a:rPr>
              <a:t>www.varha.fi/jarjestoyhteistyo</a:t>
            </a:r>
            <a:r>
              <a:rPr lang="fi-FI" sz="3600" b="0" dirty="0">
                <a:solidFill>
                  <a:schemeClr val="accent5"/>
                </a:solidFill>
              </a:rPr>
              <a:t/>
            </a:r>
            <a:br>
              <a:rPr lang="fi-FI" sz="3600" b="0" dirty="0">
                <a:solidFill>
                  <a:schemeClr val="accent5"/>
                </a:solidFill>
              </a:rPr>
            </a:br>
            <a:r>
              <a:rPr lang="fi-FI" sz="2700" dirty="0"/>
              <a:t/>
            </a:r>
            <a:br>
              <a:rPr lang="fi-FI" sz="2700" dirty="0"/>
            </a:br>
            <a:r>
              <a:rPr lang="fi-FI" sz="5300" dirty="0"/>
              <a:t/>
            </a:r>
            <a:br>
              <a:rPr lang="fi-FI" sz="5300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C2DBAD-B551-4CF7-925E-9BA5E1C29F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9739" y="6441396"/>
            <a:ext cx="5579921" cy="389376"/>
          </a:xfrm>
        </p:spPr>
        <p:txBody>
          <a:bodyPr/>
          <a:lstStyle/>
          <a:p>
            <a:endParaRPr lang="fi-FI"/>
          </a:p>
        </p:txBody>
      </p:sp>
      <p:pic>
        <p:nvPicPr>
          <p:cNvPr id="7" name="Kuva 7" descr="Kuva, joka sisältää kohteen henkilö, seinä, sisä&#10;&#10;Kuvaus luotu automaattisesti">
            <a:extLst>
              <a:ext uri="{FF2B5EF4-FFF2-40B4-BE49-F238E27FC236}">
                <a16:creationId xmlns:a16="http://schemas.microsoft.com/office/drawing/2014/main" id="{77EA5F07-2AD2-029D-618D-D2B54884B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951" y="2805131"/>
            <a:ext cx="1426029" cy="1750995"/>
          </a:xfrm>
          <a:prstGeom prst="rect">
            <a:avLst/>
          </a:prstGeom>
        </p:spPr>
      </p:pic>
      <p:sp>
        <p:nvSpPr>
          <p:cNvPr id="26" name="Tekstiruutu 25">
            <a:extLst>
              <a:ext uri="{FF2B5EF4-FFF2-40B4-BE49-F238E27FC236}">
                <a16:creationId xmlns:a16="http://schemas.microsoft.com/office/drawing/2014/main" id="{DD82F757-AE7A-4DC5-8A0A-DE2917B0D1D0}"/>
              </a:ext>
            </a:extLst>
          </p:cNvPr>
          <p:cNvSpPr txBox="1"/>
          <p:nvPr/>
        </p:nvSpPr>
        <p:spPr>
          <a:xfrm>
            <a:off x="9767035" y="4296854"/>
            <a:ext cx="1420208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Breilin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E0F384A2-074B-DE33-E919-7FC066F293C7}"/>
              </a:ext>
            </a:extLst>
          </p:cNvPr>
          <p:cNvSpPr/>
          <p:nvPr/>
        </p:nvSpPr>
        <p:spPr>
          <a:xfrm>
            <a:off x="8028947" y="2814218"/>
            <a:ext cx="1309418" cy="1488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612014F-EE56-8F79-D4E6-6318BCC45B24}"/>
              </a:ext>
            </a:extLst>
          </p:cNvPr>
          <p:cNvSpPr txBox="1"/>
          <p:nvPr/>
        </p:nvSpPr>
        <p:spPr>
          <a:xfrm>
            <a:off x="8032019" y="4296853"/>
            <a:ext cx="1420208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Anri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Niskala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6F2890-3A5B-23CA-B0B1-A7E93544E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399" y="2756802"/>
            <a:ext cx="1384852" cy="15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Violetti Kukka · Ilmainen valokuva Pixabays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" y="978428"/>
            <a:ext cx="6019076" cy="4996453"/>
          </a:xfrm>
          <a:prstGeom prst="hear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39646" y="1"/>
            <a:ext cx="11468100" cy="1082756"/>
          </a:xfrm>
        </p:spPr>
        <p:txBody>
          <a:bodyPr/>
          <a:lstStyle/>
          <a:p>
            <a:r>
              <a:rPr lang="fi-FI" dirty="0" err="1"/>
              <a:t>Varhan</a:t>
            </a:r>
            <a:r>
              <a:rPr lang="fi-FI" dirty="0"/>
              <a:t> järjestöyhteistyön malli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417171" y="4590228"/>
            <a:ext cx="8571628" cy="1508105"/>
          </a:xfrm>
          <a:prstGeom prst="rect">
            <a:avLst/>
          </a:prstGeom>
          <a:solidFill>
            <a:schemeClr val="bg2"/>
          </a:solidFill>
        </p:spPr>
        <p:txBody>
          <a:bodyPr wrap="square" lIns="121920" tIns="60960" rIns="121920" bIns="60960" rtlCol="0" anchor="t">
            <a:spAutoFit/>
          </a:bodyPr>
          <a:lstStyle/>
          <a:p>
            <a:pPr defTabSz="914377"/>
            <a:r>
              <a:rPr lang="fi-FI" b="1" dirty="0">
                <a:solidFill>
                  <a:srgbClr val="FFFFFF"/>
                </a:solidFill>
                <a:latin typeface="Arial" panose="020B0604020202020204"/>
              </a:rPr>
              <a:t>Toiminnallinen yhteistyö, </a:t>
            </a:r>
            <a:r>
              <a:rPr lang="fi-FI" dirty="0">
                <a:solidFill>
                  <a:srgbClr val="FFFFFF"/>
                </a:solidFill>
                <a:latin typeface="Arial" panose="020B0604020202020204"/>
              </a:rPr>
              <a:t>ei rahallista avustusta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  <a:latin typeface="Arial" panose="020B0604020202020204"/>
              </a:rPr>
              <a:t>Koulutus, </a:t>
            </a:r>
            <a:r>
              <a:rPr lang="fi-FI" dirty="0" smtClean="0">
                <a:solidFill>
                  <a:srgbClr val="FFFFFF"/>
                </a:solidFill>
                <a:latin typeface="Arial" panose="020B0604020202020204"/>
              </a:rPr>
              <a:t>tila-, </a:t>
            </a:r>
            <a:r>
              <a:rPr lang="fi-FI" dirty="0">
                <a:solidFill>
                  <a:srgbClr val="FFFFFF"/>
                </a:solidFill>
                <a:latin typeface="Arial" panose="020B0604020202020204"/>
              </a:rPr>
              <a:t>tapahtuma- ja viestintäyhteistyö</a:t>
            </a:r>
            <a:endParaRPr lang="fi-FI" dirty="0">
              <a:solidFill>
                <a:srgbClr val="FFFFFF"/>
              </a:solidFill>
              <a:latin typeface="Arial" panose="020B0604020202020204"/>
              <a:cs typeface="Arial"/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  <a:latin typeface="Arial" panose="020B0604020202020204"/>
              </a:rPr>
              <a:t>Kumppanit mukana ohjaavien asiakirjojen laadinnassa sekä työryhmissä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  <a:latin typeface="Arial" panose="020B0604020202020204"/>
              </a:rPr>
              <a:t>Järjestöyhteistyön rakenteet: </a:t>
            </a:r>
            <a:r>
              <a:rPr lang="fi-FI" dirty="0" err="1">
                <a:solidFill>
                  <a:srgbClr val="FFFFFF"/>
                </a:solidFill>
                <a:latin typeface="Arial" panose="020B0604020202020204"/>
              </a:rPr>
              <a:t>Varhan</a:t>
            </a:r>
            <a:r>
              <a:rPr lang="fi-FI" dirty="0">
                <a:solidFill>
                  <a:srgbClr val="FFFFFF"/>
                </a:solidFill>
                <a:latin typeface="Arial" panose="020B0604020202020204"/>
              </a:rPr>
              <a:t> järjestöyhteistyön tiimi, </a:t>
            </a:r>
            <a:r>
              <a:rPr lang="fi-FI" dirty="0" err="1">
                <a:solidFill>
                  <a:srgbClr val="FFFFFF"/>
                </a:solidFill>
                <a:latin typeface="Arial" panose="020B0604020202020204"/>
              </a:rPr>
              <a:t>sote</a:t>
            </a:r>
            <a:r>
              <a:rPr lang="fi-FI" dirty="0">
                <a:solidFill>
                  <a:srgbClr val="FFFFFF"/>
                </a:solidFill>
                <a:latin typeface="Arial" panose="020B0604020202020204"/>
              </a:rPr>
              <a:t>-neuvottelukunta, järjestöprojektiryhmä, vaikuttamistoimielimet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126563" y="3652333"/>
            <a:ext cx="7862236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fi-FI" b="1" dirty="0" smtClean="0">
                <a:solidFill>
                  <a:srgbClr val="FFFFFF"/>
                </a:solidFill>
                <a:latin typeface="Arial" panose="020B0604020202020204"/>
              </a:rPr>
              <a:t>Yleinen yhteistyö, </a:t>
            </a:r>
            <a:r>
              <a:rPr lang="fi-FI" dirty="0">
                <a:solidFill>
                  <a:srgbClr val="FFFFFF"/>
                </a:solidFill>
                <a:latin typeface="Arial" panose="020B0604020202020204"/>
              </a:rPr>
              <a:t>ei rahallista avustusta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  <a:latin typeface="Arial" panose="020B0604020202020204"/>
              </a:rPr>
              <a:t>STEA-lausunnot, hankkeiden aiesopimukset, </a:t>
            </a:r>
            <a:r>
              <a:rPr lang="fi-FI" dirty="0" smtClean="0">
                <a:solidFill>
                  <a:srgbClr val="FFFFFF"/>
                </a:solidFill>
                <a:latin typeface="Arial" panose="020B0604020202020204"/>
              </a:rPr>
              <a:t>ohjausryhmien jäsenyydet </a:t>
            </a:r>
            <a:endParaRPr lang="fi-FI" dirty="0">
              <a:solidFill>
                <a:srgbClr val="FFFFFF"/>
              </a:solidFill>
              <a:latin typeface="Arial" panose="020B0604020202020204"/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  <a:latin typeface="Arial" panose="020B0604020202020204"/>
              </a:rPr>
              <a:t>Verkostot ja työryhmät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4731512" y="2452004"/>
            <a:ext cx="7257289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fi-FI" b="1" dirty="0">
                <a:solidFill>
                  <a:srgbClr val="FFFFFF"/>
                </a:solidFill>
                <a:latin typeface="Arial" panose="020B0604020202020204"/>
              </a:rPr>
              <a:t>Toiminta-avustukset</a:t>
            </a:r>
            <a:endParaRPr lang="fi-FI" dirty="0">
              <a:solidFill>
                <a:srgbClr val="FFFFFF"/>
              </a:solidFill>
              <a:latin typeface="Arial" panose="020B0604020202020204"/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  <a:latin typeface="Arial" panose="020B0604020202020204"/>
              </a:rPr>
              <a:t>Hyvinvointialueen lakisääteisiä tehtäviä täydentävä ja tukeva</a:t>
            </a:r>
          </a:p>
          <a:p>
            <a:pPr defTabSz="914377"/>
            <a:r>
              <a:rPr lang="fi-FI" dirty="0">
                <a:solidFill>
                  <a:srgbClr val="FFFFFF"/>
                </a:solidFill>
                <a:latin typeface="Arial" panose="020B0604020202020204"/>
              </a:rPr>
              <a:t>hyvinvoinnin, terveyden ja turvallisuuden edistämiseen kohdentuvan toiminnan rahoitus ja tuki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5662198" y="1266575"/>
            <a:ext cx="6326601" cy="1200329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fi-FI" b="1" dirty="0" smtClean="0">
                <a:solidFill>
                  <a:srgbClr val="FFFFFF"/>
                </a:solidFill>
                <a:latin typeface="Arial" panose="020B0604020202020204"/>
              </a:rPr>
              <a:t>Kumppanuussopimukset</a:t>
            </a:r>
            <a:endParaRPr lang="fi-FI" b="1" dirty="0">
              <a:solidFill>
                <a:srgbClr val="FFFFFF"/>
              </a:solidFill>
              <a:latin typeface="Arial" panose="020B0604020202020204"/>
            </a:endParaRP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  <a:latin typeface="Arial" panose="020B0604020202020204"/>
              </a:rPr>
              <a:t>Hyvinvointialueen strategian, hyvinvointisuunnitelman ja palvelutarpeiden mukaisen toiminnan rahoitus ja </a:t>
            </a:r>
            <a:r>
              <a:rPr lang="fi-FI" dirty="0" smtClean="0">
                <a:solidFill>
                  <a:srgbClr val="FFFFFF"/>
                </a:solidFill>
                <a:latin typeface="Arial" panose="020B0604020202020204"/>
              </a:rPr>
              <a:t>tuki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FFFFFF"/>
                </a:solidFill>
                <a:latin typeface="Arial" panose="020B0604020202020204"/>
              </a:rPr>
              <a:t>Tavoitteena useamman vuoden kumppanuus</a:t>
            </a:r>
            <a:endParaRPr lang="fi-FI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574765" y="2338792"/>
            <a:ext cx="3661703" cy="995401"/>
          </a:xfrm>
          <a:prstGeom prst="rect">
            <a:avLst/>
          </a:prstGeom>
          <a:solidFill>
            <a:srgbClr val="FFC000">
              <a:alpha val="63000"/>
            </a:srgb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defTabSz="914377"/>
            <a:r>
              <a:rPr lang="fi-FI" sz="1467" b="1" dirty="0">
                <a:solidFill>
                  <a:srgbClr val="FFFFFF"/>
                </a:solidFill>
                <a:latin typeface="Arial" panose="020B0604020202020204"/>
              </a:rPr>
              <a:t>Varha kumppaneineen tekee tiivistä yhteistyötä varsinaisuomalaisten hyvinvoinnin, terveyden ja turvallisuuden edistämiseksi</a:t>
            </a:r>
          </a:p>
        </p:txBody>
      </p:sp>
    </p:spTree>
    <p:extLst>
      <p:ext uri="{BB962C8B-B14F-4D97-AF65-F5344CB8AC3E}">
        <p14:creationId xmlns:p14="http://schemas.microsoft.com/office/powerpoint/2010/main" val="25711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Toiminta-avustus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Toiminta-avustuksia </a:t>
            </a:r>
            <a:r>
              <a:rPr lang="fi-FI" dirty="0"/>
              <a:t>myönnetään järjestöjen säännöllisen toiminnan tukemiseen. </a:t>
            </a:r>
          </a:p>
          <a:p>
            <a:r>
              <a:rPr lang="fi-FI" dirty="0" smtClean="0"/>
              <a:t>Sitä voidaan myöntää </a:t>
            </a:r>
            <a:r>
              <a:rPr lang="fi-FI" dirty="0"/>
              <a:t>myös innovatiiviseen toimintaan sekä häiriötilanteisiin liittyvään toimintaan. Innovatiivisella toiminnalla tarkoitetaan uudenlaista </a:t>
            </a:r>
            <a:r>
              <a:rPr lang="fi-FI" dirty="0" smtClean="0"/>
              <a:t>tapaa </a:t>
            </a:r>
            <a:r>
              <a:rPr lang="fi-FI" dirty="0"/>
              <a:t>toteuttaa </a:t>
            </a:r>
            <a:r>
              <a:rPr lang="fi-FI" dirty="0" smtClean="0"/>
              <a:t>toimintaa</a:t>
            </a:r>
            <a:r>
              <a:rPr lang="fi-FI" dirty="0"/>
              <a:t>.</a:t>
            </a:r>
            <a:endParaRPr lang="fi-FI" dirty="0" smtClean="0"/>
          </a:p>
          <a:p>
            <a:r>
              <a:rPr lang="fi-FI" dirty="0" smtClean="0"/>
              <a:t>Toiminta-avustusten </a:t>
            </a:r>
            <a:r>
              <a:rPr lang="fi-FI" dirty="0"/>
              <a:t>haku on kerran vuodessa.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86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Kumppanuusavustukset ja -sopimukset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385005" y="1541970"/>
            <a:ext cx="11479617" cy="4561931"/>
          </a:xfrm>
        </p:spPr>
        <p:txBody>
          <a:bodyPr>
            <a:noAutofit/>
          </a:bodyPr>
          <a:lstStyle/>
          <a:p>
            <a:pPr marL="380990" indent="-380990"/>
            <a:r>
              <a:rPr lang="fi-FI" sz="2000" dirty="0">
                <a:latin typeface="Arial" panose="020B0604020202020204"/>
              </a:rPr>
              <a:t>Hyvinvointialueen strategian, hyvinvointisuunnitelman ja palvelutarpeiden mukaisen toiminnan rahoitus ja </a:t>
            </a:r>
            <a:r>
              <a:rPr lang="fi-FI" sz="2000" dirty="0" smtClean="0">
                <a:latin typeface="Arial" panose="020B0604020202020204"/>
              </a:rPr>
              <a:t>tuki.</a:t>
            </a:r>
          </a:p>
          <a:p>
            <a:pPr marL="380990" indent="-380990"/>
            <a:r>
              <a:rPr lang="fi-FI" sz="2000" dirty="0" smtClean="0"/>
              <a:t>Kumppanuussopimuksessa </a:t>
            </a:r>
            <a:r>
              <a:rPr lang="fi-FI" sz="2000" dirty="0"/>
              <a:t>voidaan sopia mahdollisen rahallisen avustamisen lisäksi myös muusta </a:t>
            </a:r>
            <a:r>
              <a:rPr lang="fi-FI" sz="2000" dirty="0" smtClean="0"/>
              <a:t>yhteistyöstä.</a:t>
            </a:r>
            <a:endParaRPr lang="fi-FI" sz="2000" dirty="0"/>
          </a:p>
          <a:p>
            <a:pPr marL="380990" indent="-380990"/>
            <a:r>
              <a:rPr lang="fi-FI" sz="2000" dirty="0" smtClean="0"/>
              <a:t>Kumppanuussopimuksen </a:t>
            </a:r>
            <a:r>
              <a:rPr lang="fi-FI" sz="2000" dirty="0"/>
              <a:t>edellytyksenä on, että avustettavan toiminnan perusrahoitus perustuu STEA-avustukseen, ESR-hankerahoitukseen, ELY-keskuksen myöntämään avustukseen tai muuhun vastaavaan rahoitukseen. Hyvinvointialueen avustus toimii tällöin toimintaa täydentävänä julkisena </a:t>
            </a:r>
            <a:r>
              <a:rPr lang="fi-FI" sz="2000" dirty="0" smtClean="0"/>
              <a:t>rahoituksena.</a:t>
            </a:r>
          </a:p>
          <a:p>
            <a:pPr marL="380990" indent="-380990"/>
            <a:r>
              <a:rPr lang="fi-FI" sz="2000" dirty="0" smtClean="0"/>
              <a:t>Kumppanuusavustuksissa </a:t>
            </a:r>
            <a:r>
              <a:rPr lang="fi-FI" sz="2000" dirty="0"/>
              <a:t>tavoitteena on useamman vuoden sopimus ja </a:t>
            </a:r>
            <a:r>
              <a:rPr lang="fi-FI" sz="2000" dirty="0" smtClean="0"/>
              <a:t>yhteistyö.</a:t>
            </a:r>
          </a:p>
          <a:p>
            <a:pPr marL="380990" indent="-380990"/>
            <a:r>
              <a:rPr lang="fi-FI" sz="2000" dirty="0" smtClean="0"/>
              <a:t>Toiminta- </a:t>
            </a:r>
            <a:r>
              <a:rPr lang="fi-FI" sz="2000" dirty="0"/>
              <a:t>ja kumppanuusavustusten avustusperiaatteet ovat yhteneväiset. </a:t>
            </a:r>
          </a:p>
          <a:p>
            <a:pPr marL="380990" indent="-380990"/>
            <a:r>
              <a:rPr lang="fi-FI" sz="2000" dirty="0" smtClean="0"/>
              <a:t>Kumppanuussopimukset </a:t>
            </a:r>
            <a:r>
              <a:rPr lang="fi-FI" sz="2000" dirty="0"/>
              <a:t>tehdään aina harkinnanvaraisesti yhteisen sopimisen perusteella. Tuettava toiminta voi toteutua yhden tai useamman kunnan </a:t>
            </a:r>
            <a:r>
              <a:rPr lang="fi-FI" sz="2000" dirty="0" smtClean="0"/>
              <a:t>alueella.</a:t>
            </a:r>
          </a:p>
          <a:p>
            <a:pPr marL="380990" indent="-380990"/>
            <a:r>
              <a:rPr lang="fi-FI" sz="2000" dirty="0" smtClean="0"/>
              <a:t>Kumppanuussopimuksista </a:t>
            </a:r>
            <a:r>
              <a:rPr lang="fi-FI" sz="2000" dirty="0"/>
              <a:t>neuvotellaan ympäri vuoden talousarviossa päätettyjen määrärahojen </a:t>
            </a:r>
            <a:r>
              <a:rPr lang="fi-FI" sz="2000" dirty="0" smtClean="0"/>
              <a:t>puitteissa</a:t>
            </a:r>
            <a:r>
              <a:rPr lang="fi-FI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93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Tilayhteistyö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sz="2800" dirty="0"/>
              <a:t>Ensisijaisena avustuksen muotona </a:t>
            </a:r>
            <a:r>
              <a:rPr lang="fi-FI" sz="2800" dirty="0" smtClean="0"/>
              <a:t>Varha </a:t>
            </a:r>
            <a:r>
              <a:rPr lang="fi-FI" sz="2800" dirty="0"/>
              <a:t>luovuttaa tiloja korvauksetta järjestöjen käyttöön. </a:t>
            </a:r>
            <a:endParaRPr lang="fi-FI" sz="2800" dirty="0" smtClean="0"/>
          </a:p>
          <a:p>
            <a:r>
              <a:rPr lang="fi-FI" sz="2800" dirty="0" smtClean="0"/>
              <a:t>Mikäli </a:t>
            </a:r>
            <a:r>
              <a:rPr lang="fi-FI" sz="2800" dirty="0" err="1"/>
              <a:t>Varhalla</a:t>
            </a:r>
            <a:r>
              <a:rPr lang="fi-FI" sz="2800" dirty="0"/>
              <a:t> ei ole antaa järjestön tarpeita vastaavia tiloja hakijan käyttöön, voi järjestö hakea avustusta tilavuokran </a:t>
            </a:r>
            <a:r>
              <a:rPr lang="fi-FI" sz="2800" dirty="0" smtClean="0"/>
              <a:t>suorittamiseen.</a:t>
            </a:r>
          </a:p>
          <a:p>
            <a:r>
              <a:rPr lang="fi-FI" sz="2800" dirty="0" smtClean="0"/>
              <a:t>Avustusta </a:t>
            </a:r>
            <a:r>
              <a:rPr lang="fi-FI" sz="2800" dirty="0"/>
              <a:t>voi saada tilavuokran suorittamiseen, mikäli toimitilat ovat välttämättömät järjestön toiminnan kannalta, toimitilan koko on tarkoituksenmukainen ja vuokran määrä on kohtuullinen eikä ylitä vastaavanlaisesta tilasta yleisesti perityn vuokran määrää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79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3490" y="727069"/>
            <a:ext cx="11468100" cy="1082756"/>
          </a:xfrm>
        </p:spPr>
        <p:txBody>
          <a:bodyPr/>
          <a:lstStyle/>
          <a:p>
            <a:r>
              <a:rPr lang="fi-FI" dirty="0" err="1"/>
              <a:t>Varhan</a:t>
            </a:r>
            <a:r>
              <a:rPr lang="fi-FI" dirty="0"/>
              <a:t> avustusperiaatteet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373490" y="2049969"/>
            <a:ext cx="11479617" cy="5017968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r>
              <a:rPr lang="fi-FI" sz="2133" dirty="0">
                <a:sym typeface="Wingdings" panose="05000000000000000000" pitchFamily="2" charset="2"/>
              </a:rPr>
              <a:t>Hyvinvointialue avustaa </a:t>
            </a:r>
            <a:r>
              <a:rPr lang="fi-FI" sz="2133" dirty="0" smtClean="0">
                <a:sym typeface="Wingdings" panose="05000000000000000000" pitchFamily="2" charset="2"/>
              </a:rPr>
              <a:t>järjestöjä, </a:t>
            </a:r>
            <a:r>
              <a:rPr lang="fi-FI" sz="2133" dirty="0">
                <a:sym typeface="Wingdings" panose="05000000000000000000" pitchFamily="2" charset="2"/>
              </a:rPr>
              <a:t>joiden toiminta tukee tai täydentää hyvinvointialueen lakisääteistä tehtävää eli </a:t>
            </a:r>
            <a:r>
              <a:rPr lang="fi-FI" sz="2133" dirty="0" err="1">
                <a:sym typeface="Wingdings" panose="05000000000000000000" pitchFamily="2" charset="2"/>
              </a:rPr>
              <a:t>sosiaali</a:t>
            </a:r>
            <a:r>
              <a:rPr lang="fi-FI" sz="2133" dirty="0">
                <a:sym typeface="Wingdings" panose="05000000000000000000" pitchFamily="2" charset="2"/>
              </a:rPr>
              <a:t>- ja terveyspalveluita </a:t>
            </a:r>
            <a:r>
              <a:rPr lang="fi-FI" sz="2133" dirty="0" smtClean="0">
                <a:sym typeface="Wingdings" panose="05000000000000000000" pitchFamily="2" charset="2"/>
              </a:rPr>
              <a:t>sekä </a:t>
            </a:r>
            <a:r>
              <a:rPr lang="fi-FI" sz="2133" dirty="0">
                <a:sym typeface="Wingdings" panose="05000000000000000000" pitchFamily="2" charset="2"/>
              </a:rPr>
              <a:t>pelastuspalveluita. </a:t>
            </a:r>
            <a:br>
              <a:rPr lang="fi-FI" sz="2133" dirty="0">
                <a:sym typeface="Wingdings" panose="05000000000000000000" pitchFamily="2" charset="2"/>
              </a:rPr>
            </a:br>
            <a:endParaRPr lang="fi-FI" sz="2133" dirty="0">
              <a:sym typeface="Wingdings" panose="05000000000000000000" pitchFamily="2" charset="2"/>
            </a:endParaRPr>
          </a:p>
          <a:p>
            <a:pPr lvl="1"/>
            <a:r>
              <a:rPr lang="fi-FI" sz="2133" dirty="0"/>
              <a:t>Potilasjärjestöjen kohderyhmilleen tarjoama toiminta </a:t>
            </a:r>
          </a:p>
          <a:p>
            <a:pPr lvl="1"/>
            <a:r>
              <a:rPr lang="fi-FI" sz="2133" dirty="0"/>
              <a:t>Lastensuojeluun kiinteästi kuuluva toiminta </a:t>
            </a:r>
          </a:p>
          <a:p>
            <a:pPr lvl="1"/>
            <a:r>
              <a:rPr lang="fi-FI" sz="2133" dirty="0"/>
              <a:t>Mielenterveys- ja päihdepalveluihin kiinteästi kuuluva toiminta </a:t>
            </a:r>
          </a:p>
          <a:p>
            <a:pPr lvl="1"/>
            <a:r>
              <a:rPr lang="fi-FI" sz="2133" dirty="0"/>
              <a:t>Vammaispalveluihin kiinteästi kuuluva toiminta </a:t>
            </a:r>
          </a:p>
          <a:p>
            <a:pPr lvl="1"/>
            <a:r>
              <a:rPr lang="fi-FI" sz="2133" dirty="0"/>
              <a:t>Ikääntyneiden palveluihin kiinteästi kuuluva toiminta </a:t>
            </a:r>
          </a:p>
          <a:p>
            <a:pPr lvl="1"/>
            <a:r>
              <a:rPr lang="fi-FI" sz="2133" dirty="0"/>
              <a:t>Muu SOTE-palvelutuotantoa </a:t>
            </a:r>
            <a:r>
              <a:rPr lang="fi-FI" sz="2133" smtClean="0"/>
              <a:t>tukeva toiminta</a:t>
            </a:r>
            <a:endParaRPr lang="fi-FI" sz="2133" dirty="0"/>
          </a:p>
          <a:p>
            <a:pPr lvl="1"/>
            <a:r>
              <a:rPr lang="fi-FI" sz="2133" dirty="0"/>
              <a:t>Aluepelastuslaitoksen myöntämät avustukset (VAPEPA, Meripelastus) </a:t>
            </a:r>
          </a:p>
          <a:p>
            <a:pPr marL="457189" lvl="1" indent="0">
              <a:buNone/>
            </a:pPr>
            <a:endParaRPr lang="fi-FI" sz="2133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88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Avustusten harkinnanvaraisuus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Edellä esiteltyihin toimintoryhmiin kuuluminen ei tuo suoraa oikeutta saada avustusta, vaan avustus on aina harkinnanvarainen.</a:t>
            </a:r>
          </a:p>
          <a:p>
            <a:r>
              <a:rPr lang="fi-FI" dirty="0"/>
              <a:t>Järjestö voi toteuttaa avustettavaa toimintaa vain yhden kunnan alueella, mutta varsinaissuomalaisella henkilöllä tulee kotikunnasta riippumatta olla mahdollisuus osallistua järjestön toimintaan. </a:t>
            </a:r>
            <a:endParaRPr lang="fi-FI" dirty="0" smtClean="0"/>
          </a:p>
          <a:p>
            <a:r>
              <a:rPr lang="fi-FI" dirty="0" smtClean="0"/>
              <a:t>Toimintaan </a:t>
            </a:r>
            <a:r>
              <a:rPr lang="fi-FI" dirty="0"/>
              <a:t>osallistumisen edellytyksenä ei myöskään saa olla yhdistyksen jäsenyys.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23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Varha">
      <a:dk1>
        <a:srgbClr val="000000"/>
      </a:dk1>
      <a:lt1>
        <a:srgbClr val="FFFFFF"/>
      </a:lt1>
      <a:dk2>
        <a:srgbClr val="3C2B7C"/>
      </a:dk2>
      <a:lt2>
        <a:srgbClr val="009F8D"/>
      </a:lt2>
      <a:accent1>
        <a:srgbClr val="3C2B7C"/>
      </a:accent1>
      <a:accent2>
        <a:srgbClr val="009F8D"/>
      </a:accent2>
      <a:accent3>
        <a:srgbClr val="9990C0"/>
      </a:accent3>
      <a:accent4>
        <a:srgbClr val="D7EAEA"/>
      </a:accent4>
      <a:accent5>
        <a:srgbClr val="F39300"/>
      </a:accent5>
      <a:accent6>
        <a:srgbClr val="145E40"/>
      </a:accent6>
      <a:hlink>
        <a:srgbClr val="F39300"/>
      </a:hlink>
      <a:folHlink>
        <a:srgbClr val="145E4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4704A40-BDB6-D348-BE58-D14FAC197787}" vid="{A24B36F8-F9D4-5445-AED9-CDA78D3FD0D3}"/>
    </a:ext>
  </a:extLst>
</a:theme>
</file>

<file path=ppt/theme/theme3.xml><?xml version="1.0" encoding="utf-8"?>
<a:theme xmlns:a="http://schemas.openxmlformats.org/drawingml/2006/main" name="1_Office-teema">
  <a:themeElements>
    <a:clrScheme name="Varha">
      <a:dk1>
        <a:srgbClr val="000000"/>
      </a:dk1>
      <a:lt1>
        <a:srgbClr val="FFFFFF"/>
      </a:lt1>
      <a:dk2>
        <a:srgbClr val="3C2B7C"/>
      </a:dk2>
      <a:lt2>
        <a:srgbClr val="009F8D"/>
      </a:lt2>
      <a:accent1>
        <a:srgbClr val="3C2B7C"/>
      </a:accent1>
      <a:accent2>
        <a:srgbClr val="009F8D"/>
      </a:accent2>
      <a:accent3>
        <a:srgbClr val="9990C0"/>
      </a:accent3>
      <a:accent4>
        <a:srgbClr val="D7EAEA"/>
      </a:accent4>
      <a:accent5>
        <a:srgbClr val="F39300"/>
      </a:accent5>
      <a:accent6>
        <a:srgbClr val="145E40"/>
      </a:accent6>
      <a:hlink>
        <a:srgbClr val="F39300"/>
      </a:hlink>
      <a:folHlink>
        <a:srgbClr val="145E4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8313CDE-77E2-FA45-BE13-0BA6D3DED47E}" vid="{5C58FDD9-0EBD-EC42-9FCB-B65C9EA879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643</Words>
  <Application>Microsoft Office PowerPoint</Application>
  <PresentationFormat>Laajakuva</PresentationFormat>
  <Paragraphs>71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Slack-Lato</vt:lpstr>
      <vt:lpstr>Wingdings</vt:lpstr>
      <vt:lpstr>Office-teema</vt:lpstr>
      <vt:lpstr>Office Theme</vt:lpstr>
      <vt:lpstr>1_Office-teema</vt:lpstr>
      <vt:lpstr>Varhan avustusklinikat</vt:lpstr>
      <vt:lpstr>Klinikan pelisäännöt</vt:lpstr>
      <vt:lpstr>   Järjestöyhteistyön tiimi:  Anri Niskala: Järjestöyhteistyö ja kumppanuudet anri.niskala@varha.fi  Rea-Riitta Breilin: Järjestöavustukset rea.breilin@varha.fi   www.varha.fi/jarjestoyhteistyo   </vt:lpstr>
      <vt:lpstr>Varhan järjestöyhteistyön malli</vt:lpstr>
      <vt:lpstr>Toiminta-avustus</vt:lpstr>
      <vt:lpstr>Kumppanuusavustukset ja -sopimukset</vt:lpstr>
      <vt:lpstr>Tilayhteistyö</vt:lpstr>
      <vt:lpstr>Varhan avustusperiaatteet</vt:lpstr>
      <vt:lpstr>Avustusten harkinnanvaraisuus</vt:lpstr>
      <vt:lpstr>Järjestöjen yhteishankkeet </vt:lpstr>
      <vt:lpstr>Hakuaika ja lisätiedot </vt:lpstr>
      <vt:lpstr>Koulutusyhteistyö</vt:lpstr>
    </vt:vector>
  </TitlesOfParts>
  <Company>VSHVA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Varhan avustukset  yhdistyksille ja järjestöille</dc:title>
  <dc:creator>Niskala Anri</dc:creator>
  <cp:lastModifiedBy>Niskala Anri</cp:lastModifiedBy>
  <cp:revision>33</cp:revision>
  <dcterms:created xsi:type="dcterms:W3CDTF">2023-08-08T12:13:54Z</dcterms:created>
  <dcterms:modified xsi:type="dcterms:W3CDTF">2023-10-05T13:15:30Z</dcterms:modified>
</cp:coreProperties>
</file>